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77" r:id="rId2"/>
    <p:sldId id="400" r:id="rId3"/>
    <p:sldId id="427" r:id="rId4"/>
    <p:sldId id="420" r:id="rId5"/>
    <p:sldId id="406" r:id="rId6"/>
    <p:sldId id="421" r:id="rId7"/>
    <p:sldId id="424" r:id="rId8"/>
    <p:sldId id="425" r:id="rId9"/>
    <p:sldId id="401" r:id="rId10"/>
    <p:sldId id="413" r:id="rId11"/>
    <p:sldId id="417" r:id="rId12"/>
    <p:sldId id="414" r:id="rId13"/>
    <p:sldId id="416" r:id="rId14"/>
    <p:sldId id="418" r:id="rId15"/>
    <p:sldId id="419" r:id="rId16"/>
    <p:sldId id="426" r:id="rId17"/>
    <p:sldId id="407" r:id="rId18"/>
    <p:sldId id="422" r:id="rId19"/>
    <p:sldId id="423" r:id="rId20"/>
    <p:sldId id="410" r:id="rId21"/>
    <p:sldId id="411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96" autoAdjust="0"/>
  </p:normalViewPr>
  <p:slideViewPr>
    <p:cSldViewPr>
      <p:cViewPr>
        <p:scale>
          <a:sx n="50" d="100"/>
          <a:sy n="50" d="100"/>
        </p:scale>
        <p:origin x="-10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8EAC8-FE5F-41C8-9E5D-1FDAF2EDDB9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76CED-E9C8-49CB-AE12-3FA70786D14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72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15 </a:t>
            </a:r>
            <a:r>
              <a:rPr lang="es-MX" dirty="0" err="1" smtClean="0"/>
              <a:t>mins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76CED-E9C8-49CB-AE12-3FA70786D148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32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modification of any aspect of an emotional response.</a:t>
            </a:r>
          </a:p>
          <a:p>
            <a:pPr algn="just"/>
            <a:r>
              <a:rPr lang="en-US" dirty="0" smtClean="0"/>
              <a:t>Gross &amp; Thompson identified five components of the emotion regulation process: </a:t>
            </a:r>
            <a:r>
              <a:rPr lang="es-MX" dirty="0" smtClean="0"/>
              <a:t>S</a:t>
            </a:r>
            <a:r>
              <a:rPr lang="fr-FR" dirty="0" err="1" smtClean="0"/>
              <a:t>ituation</a:t>
            </a:r>
            <a:r>
              <a:rPr lang="fr-FR" dirty="0" smtClean="0"/>
              <a:t> </a:t>
            </a:r>
            <a:r>
              <a:rPr lang="fr-FR" dirty="0" err="1" smtClean="0"/>
              <a:t>selection</a:t>
            </a:r>
            <a:r>
              <a:rPr lang="fr-FR" dirty="0" smtClean="0"/>
              <a:t>, Situation modification, </a:t>
            </a:r>
            <a:r>
              <a:rPr lang="fr-FR" dirty="0" err="1" smtClean="0"/>
              <a:t>Attentional</a:t>
            </a:r>
            <a:r>
              <a:rPr lang="fr-FR" dirty="0" smtClean="0"/>
              <a:t> </a:t>
            </a:r>
            <a:r>
              <a:rPr lang="fr-FR" dirty="0" err="1" smtClean="0"/>
              <a:t>deployment</a:t>
            </a:r>
            <a:r>
              <a:rPr lang="fr-FR" dirty="0" smtClean="0"/>
              <a:t>, </a:t>
            </a:r>
            <a:r>
              <a:rPr lang="es-MX" dirty="0" err="1" smtClean="0"/>
              <a:t>Cognitive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and Response </a:t>
            </a:r>
            <a:r>
              <a:rPr lang="es-MX" dirty="0" err="1" smtClean="0"/>
              <a:t>modulation</a:t>
            </a:r>
            <a:r>
              <a:rPr lang="es-MX" dirty="0" smtClean="0"/>
              <a:t>.</a:t>
            </a:r>
            <a:r>
              <a:rPr lang="en-US" dirty="0" smtClean="0"/>
              <a:t> 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76CED-E9C8-49CB-AE12-3FA70786D148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84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158385" y="2193525"/>
            <a:ext cx="6800537" cy="248376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A5932-5A3F-4DCA-968C-DAA988014A57}" type="datetimeFigureOut">
              <a:rPr lang="es-MX" smtClean="0"/>
              <a:pPr/>
              <a:t>19/06/2013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12DA3-B23F-4654-B8B5-5C8EC87BCF1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ACT </a:t>
            </a:r>
            <a:r>
              <a:rPr lang="es-MX" dirty="0" err="1"/>
              <a:t>core</a:t>
            </a:r>
            <a:r>
              <a:rPr lang="es-MX" dirty="0"/>
              <a:t> </a:t>
            </a:r>
            <a:r>
              <a:rPr lang="es-MX" dirty="0" err="1"/>
              <a:t>processes</a:t>
            </a:r>
            <a:r>
              <a:rPr lang="es-MX" dirty="0"/>
              <a:t> </a:t>
            </a:r>
            <a:r>
              <a:rPr lang="es-MX" dirty="0" err="1"/>
              <a:t>from</a:t>
            </a:r>
            <a:r>
              <a:rPr lang="es-MX" dirty="0"/>
              <a:t>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emotion</a:t>
            </a:r>
            <a:r>
              <a:rPr lang="es-MX" dirty="0"/>
              <a:t>, </a:t>
            </a:r>
            <a:r>
              <a:rPr lang="es-MX" dirty="0" err="1"/>
              <a:t>affect</a:t>
            </a:r>
            <a:r>
              <a:rPr lang="es-MX" dirty="0"/>
              <a:t>, and </a:t>
            </a:r>
            <a:r>
              <a:rPr lang="es-MX" dirty="0" err="1"/>
              <a:t>mood</a:t>
            </a:r>
            <a:r>
              <a:rPr lang="es-MX" dirty="0"/>
              <a:t> </a:t>
            </a:r>
            <a:r>
              <a:rPr lang="es-MX" dirty="0" err="1"/>
              <a:t>regulation</a:t>
            </a:r>
            <a:r>
              <a:rPr lang="es-MX" dirty="0"/>
              <a:t> </a:t>
            </a:r>
            <a:r>
              <a:rPr lang="es-MX" dirty="0" err="1"/>
              <a:t>perspective</a:t>
            </a:r>
            <a:endParaRPr lang="es-MX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785786" y="4000504"/>
            <a:ext cx="7572428" cy="2214578"/>
          </a:xfrm>
        </p:spPr>
        <p:txBody>
          <a:bodyPr>
            <a:normAutofit fontScale="77500" lnSpcReduction="20000"/>
          </a:bodyPr>
          <a:lstStyle/>
          <a:p>
            <a:endParaRPr lang="es-MX" sz="900" dirty="0" smtClean="0"/>
          </a:p>
          <a:p>
            <a:r>
              <a:rPr lang="es-MX" b="1" dirty="0" smtClean="0"/>
              <a:t>Michel </a:t>
            </a:r>
            <a:r>
              <a:rPr lang="es-MX" b="1" dirty="0" smtClean="0"/>
              <a:t>André Reyes Ortega</a:t>
            </a:r>
          </a:p>
          <a:p>
            <a:endParaRPr lang="es-MX" sz="900" dirty="0" smtClean="0"/>
          </a:p>
          <a:p>
            <a:r>
              <a:rPr lang="es-MX" dirty="0"/>
              <a:t>-Asociación Mexicana por las Ciencias Conductual </a:t>
            </a:r>
            <a:r>
              <a:rPr lang="es-MX" dirty="0" smtClean="0"/>
              <a:t>Contextuales-</a:t>
            </a:r>
          </a:p>
          <a:p>
            <a:r>
              <a:rPr lang="es-MX" dirty="0" smtClean="0"/>
              <a:t>-Instituto de Terapia Cognitivo Conductual en México-</a:t>
            </a:r>
            <a:endParaRPr lang="es-MX" dirty="0"/>
          </a:p>
          <a:p>
            <a:r>
              <a:rPr lang="es-MX" dirty="0" smtClean="0"/>
              <a:t>-Universidad Iberoamericana Cd. De México-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56047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DISCRETE EMOTION MODELS</a:t>
            </a:r>
            <a:br>
              <a:rPr lang="es-MX" dirty="0" smtClean="0"/>
            </a:br>
            <a:r>
              <a:rPr lang="es-MX" dirty="0" smtClean="0"/>
              <a:t>-CLINICAL IMPLICATIONS-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MX" sz="900" dirty="0" smtClean="0"/>
          </a:p>
          <a:p>
            <a:pPr algn="just"/>
            <a:r>
              <a:rPr lang="es-MX" dirty="0" err="1" smtClean="0"/>
              <a:t>Characteristic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Impulsive</a:t>
            </a:r>
            <a:r>
              <a:rPr lang="es-MX" dirty="0" smtClean="0"/>
              <a:t> and inflexible </a:t>
            </a:r>
            <a:r>
              <a:rPr lang="es-MX" dirty="0" smtClean="0"/>
              <a:t>control </a:t>
            </a:r>
            <a:r>
              <a:rPr lang="es-MX" dirty="0" err="1" smtClean="0"/>
              <a:t>system</a:t>
            </a:r>
            <a:r>
              <a:rPr lang="es-MX" dirty="0" smtClean="0"/>
              <a:t> </a:t>
            </a:r>
            <a:r>
              <a:rPr lang="es-MX" dirty="0" err="1" smtClean="0"/>
              <a:t>activity</a:t>
            </a:r>
            <a:r>
              <a:rPr lang="es-MX" dirty="0" smtClean="0"/>
              <a:t>.</a:t>
            </a:r>
            <a:endParaRPr lang="es-MX" dirty="0" smtClean="0"/>
          </a:p>
          <a:p>
            <a:pPr lvl="2" algn="just"/>
            <a:r>
              <a:rPr lang="es-MX" dirty="0" err="1" smtClean="0"/>
              <a:t>Goal</a:t>
            </a:r>
            <a:r>
              <a:rPr lang="es-MX" dirty="0" smtClean="0"/>
              <a:t> </a:t>
            </a:r>
            <a:r>
              <a:rPr lang="es-MX" dirty="0"/>
              <a:t>(</a:t>
            </a:r>
            <a:r>
              <a:rPr lang="es-MX" dirty="0" err="1"/>
              <a:t>values</a:t>
            </a:r>
            <a:r>
              <a:rPr lang="es-MX" dirty="0"/>
              <a:t>) </a:t>
            </a:r>
            <a:r>
              <a:rPr lang="es-MX" dirty="0" err="1" smtClean="0"/>
              <a:t>incongruent</a:t>
            </a:r>
            <a:r>
              <a:rPr lang="es-MX" dirty="0" smtClean="0"/>
              <a:t>.</a:t>
            </a:r>
            <a:endParaRPr lang="es-MX" dirty="0"/>
          </a:p>
          <a:p>
            <a:pPr lvl="2" algn="just"/>
            <a:r>
              <a:rPr lang="es-MX" dirty="0"/>
              <a:t>Favor </a:t>
            </a:r>
            <a:r>
              <a:rPr lang="es-MX" dirty="0" err="1"/>
              <a:t>emotional</a:t>
            </a:r>
            <a:r>
              <a:rPr lang="es-MX" dirty="0"/>
              <a:t> </a:t>
            </a:r>
            <a:r>
              <a:rPr lang="es-MX" dirty="0" err="1"/>
              <a:t>intensity</a:t>
            </a:r>
            <a:r>
              <a:rPr lang="es-MX" dirty="0"/>
              <a:t> and </a:t>
            </a:r>
            <a:r>
              <a:rPr lang="es-MX" dirty="0" err="1"/>
              <a:t>duration</a:t>
            </a:r>
            <a:r>
              <a:rPr lang="es-MX" dirty="0"/>
              <a:t> </a:t>
            </a:r>
            <a:r>
              <a:rPr lang="es-MX" dirty="0" err="1"/>
              <a:t>scalation</a:t>
            </a:r>
            <a:r>
              <a:rPr lang="es-MX" dirty="0" smtClean="0"/>
              <a:t>.</a:t>
            </a:r>
          </a:p>
          <a:p>
            <a:pPr lvl="2" algn="just"/>
            <a:endParaRPr lang="es-MX" sz="900" dirty="0"/>
          </a:p>
          <a:p>
            <a:pPr algn="just"/>
            <a:r>
              <a:rPr lang="es-MX" dirty="0" err="1" smtClean="0"/>
              <a:t>Clinical</a:t>
            </a:r>
            <a:r>
              <a:rPr lang="es-MX" dirty="0" smtClean="0"/>
              <a:t> targets.</a:t>
            </a:r>
          </a:p>
          <a:p>
            <a:pPr lvl="1" algn="just"/>
            <a:r>
              <a:rPr lang="es-MX" dirty="0"/>
              <a:t>Control </a:t>
            </a:r>
            <a:r>
              <a:rPr lang="es-MX" dirty="0" err="1"/>
              <a:t>system</a:t>
            </a:r>
            <a:r>
              <a:rPr lang="es-MX" dirty="0"/>
              <a:t> training.</a:t>
            </a:r>
          </a:p>
          <a:p>
            <a:pPr lvl="2" algn="just"/>
            <a:r>
              <a:rPr lang="es-MX" dirty="0" err="1" smtClean="0"/>
              <a:t>Enhance</a:t>
            </a:r>
            <a:r>
              <a:rPr lang="es-MX" dirty="0" smtClean="0"/>
              <a:t> </a:t>
            </a:r>
            <a:r>
              <a:rPr lang="es-MX" dirty="0" err="1" smtClean="0"/>
              <a:t>distress</a:t>
            </a:r>
            <a:r>
              <a:rPr lang="es-MX" dirty="0" smtClean="0"/>
              <a:t> </a:t>
            </a:r>
            <a:r>
              <a:rPr lang="es-MX" dirty="0" err="1" smtClean="0"/>
              <a:t>tolerance</a:t>
            </a:r>
            <a:r>
              <a:rPr lang="es-MX" dirty="0" smtClean="0"/>
              <a:t> (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experience</a:t>
            </a:r>
            <a:r>
              <a:rPr lang="es-MX" dirty="0" smtClean="0"/>
              <a:t> </a:t>
            </a:r>
            <a:r>
              <a:rPr lang="es-MX" dirty="0" err="1" smtClean="0"/>
              <a:t>acceptance</a:t>
            </a:r>
            <a:r>
              <a:rPr lang="es-MX" dirty="0" smtClean="0"/>
              <a:t>) and </a:t>
            </a:r>
            <a:r>
              <a:rPr lang="es-MX" dirty="0" err="1" smtClean="0"/>
              <a:t>behavioral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skills</a:t>
            </a:r>
            <a:r>
              <a:rPr lang="es-MX" dirty="0" smtClean="0"/>
              <a:t>.</a:t>
            </a:r>
          </a:p>
          <a:p>
            <a:pPr lvl="2" algn="just"/>
            <a:endParaRPr lang="es-MX" sz="900" dirty="0" smtClean="0"/>
          </a:p>
          <a:p>
            <a:pPr algn="just"/>
            <a:r>
              <a:rPr lang="es-MX" dirty="0" err="1" smtClean="0"/>
              <a:t>Helpful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endParaRPr lang="es-MX" dirty="0" smtClean="0"/>
          </a:p>
          <a:p>
            <a:pPr lvl="1" algn="just"/>
            <a:r>
              <a:rPr lang="es-MX" dirty="0" err="1" smtClean="0"/>
              <a:t>Dialectical</a:t>
            </a:r>
            <a:r>
              <a:rPr lang="es-MX" dirty="0" smtClean="0"/>
              <a:t> </a:t>
            </a:r>
            <a:r>
              <a:rPr lang="es-MX" dirty="0" err="1" smtClean="0"/>
              <a:t>Behavior</a:t>
            </a:r>
            <a:r>
              <a:rPr lang="es-MX" dirty="0" smtClean="0"/>
              <a:t> </a:t>
            </a:r>
            <a:r>
              <a:rPr lang="es-MX" dirty="0" err="1" smtClean="0"/>
              <a:t>Therapy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77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DIMENSIONAL EMOTION MODELS</a:t>
            </a:r>
            <a:br>
              <a:rPr lang="es-MX" dirty="0" smtClean="0"/>
            </a:br>
            <a:r>
              <a:rPr lang="es-MX" dirty="0" smtClean="0"/>
              <a:t>BASIC IDEA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MX" sz="1000" dirty="0" smtClean="0"/>
          </a:p>
          <a:p>
            <a:pPr algn="just"/>
            <a:r>
              <a:rPr lang="en-US" dirty="0" smtClean="0"/>
              <a:t>Affect results as a </a:t>
            </a:r>
            <a:r>
              <a:rPr lang="en-US" dirty="0"/>
              <a:t>feedback loop </a:t>
            </a:r>
            <a:r>
              <a:rPr lang="en-US" dirty="0" smtClean="0"/>
              <a:t>that tracks </a:t>
            </a:r>
            <a:r>
              <a:rPr lang="en-US" dirty="0"/>
              <a:t>and controls </a:t>
            </a:r>
            <a:r>
              <a:rPr lang="en-US" dirty="0" smtClean="0"/>
              <a:t>progress on personal goals </a:t>
            </a:r>
            <a:r>
              <a:rPr lang="en-US" dirty="0" smtClean="0"/>
              <a:t>achievement (</a:t>
            </a:r>
            <a:r>
              <a:rPr lang="es-MX" dirty="0" smtClean="0"/>
              <a:t>Johnson</a:t>
            </a:r>
            <a:r>
              <a:rPr lang="es-MX" dirty="0"/>
              <a:t>, </a:t>
            </a:r>
            <a:r>
              <a:rPr lang="es-MX" dirty="0" err="1"/>
              <a:t>Carver</a:t>
            </a:r>
            <a:r>
              <a:rPr lang="es-MX" dirty="0"/>
              <a:t> &amp; </a:t>
            </a:r>
            <a:r>
              <a:rPr lang="es-MX" dirty="0" err="1"/>
              <a:t>Fulford</a:t>
            </a:r>
            <a:r>
              <a:rPr lang="es-MX" dirty="0"/>
              <a:t>, </a:t>
            </a:r>
            <a:r>
              <a:rPr lang="es-MX" dirty="0" smtClean="0"/>
              <a:t>2010)</a:t>
            </a:r>
            <a:r>
              <a:rPr lang="en-US" dirty="0" smtClean="0"/>
              <a:t>. </a:t>
            </a:r>
          </a:p>
          <a:p>
            <a:pPr lvl="1" algn="just"/>
            <a:r>
              <a:rPr lang="en-US" dirty="0" smtClean="0"/>
              <a:t>Progress </a:t>
            </a:r>
            <a:r>
              <a:rPr lang="en-US" dirty="0"/>
              <a:t>toward a goal or avoidance of threat relates to positive affect. The contrary results in negative </a:t>
            </a:r>
            <a:r>
              <a:rPr lang="en-US" dirty="0" smtClean="0"/>
              <a:t>affect </a:t>
            </a:r>
            <a:r>
              <a:rPr lang="es-MX" dirty="0" smtClean="0"/>
              <a:t>(</a:t>
            </a:r>
            <a:r>
              <a:rPr lang="es-MX" dirty="0" err="1" smtClean="0"/>
              <a:t>Carver</a:t>
            </a:r>
            <a:r>
              <a:rPr lang="es-MX" dirty="0" smtClean="0"/>
              <a:t> </a:t>
            </a:r>
            <a:r>
              <a:rPr lang="es-MX" dirty="0"/>
              <a:t>&amp; </a:t>
            </a:r>
            <a:r>
              <a:rPr lang="es-MX" dirty="0" err="1"/>
              <a:t>Scheier</a:t>
            </a:r>
            <a:r>
              <a:rPr lang="es-MX" dirty="0"/>
              <a:t>, </a:t>
            </a:r>
            <a:r>
              <a:rPr lang="es-MX" dirty="0" smtClean="0"/>
              <a:t>1998)</a:t>
            </a:r>
            <a:r>
              <a:rPr lang="en-US" dirty="0" smtClean="0"/>
              <a:t>.</a:t>
            </a:r>
          </a:p>
          <a:p>
            <a:pPr lvl="1" algn="just"/>
            <a:endParaRPr lang="en-US" sz="900" dirty="0"/>
          </a:p>
          <a:p>
            <a:pPr algn="just"/>
            <a:r>
              <a:rPr lang="en-US" dirty="0" smtClean="0"/>
              <a:t>Behavioral </a:t>
            </a:r>
            <a:r>
              <a:rPr lang="en-US" dirty="0"/>
              <a:t>responses linked to affective states lead to regulation of </a:t>
            </a:r>
            <a:r>
              <a:rPr lang="en-US" dirty="0" smtClean="0"/>
              <a:t>affect . </a:t>
            </a:r>
            <a:endParaRPr lang="en-US" dirty="0" smtClean="0"/>
          </a:p>
          <a:p>
            <a:pPr algn="just"/>
            <a:endParaRPr lang="en-US" sz="900" dirty="0" smtClean="0"/>
          </a:p>
          <a:p>
            <a:pPr algn="just"/>
            <a:r>
              <a:rPr lang="en-US" dirty="0" smtClean="0"/>
              <a:t>Long-lasting </a:t>
            </a:r>
            <a:r>
              <a:rPr lang="en-US" dirty="0"/>
              <a:t>extremes of affect occur when the system is not doing an </a:t>
            </a:r>
            <a:r>
              <a:rPr lang="en-US" dirty="0" smtClean="0"/>
              <a:t>effective </a:t>
            </a:r>
            <a:r>
              <a:rPr lang="en-US" dirty="0"/>
              <a:t>job of </a:t>
            </a:r>
            <a:r>
              <a:rPr lang="en-US" dirty="0"/>
              <a:t>self-regulating (</a:t>
            </a:r>
            <a:r>
              <a:rPr lang="es-MX" dirty="0"/>
              <a:t>Johnson, </a:t>
            </a:r>
            <a:r>
              <a:rPr lang="es-MX" dirty="0" err="1"/>
              <a:t>Carver</a:t>
            </a:r>
            <a:r>
              <a:rPr lang="es-MX" dirty="0"/>
              <a:t> &amp; </a:t>
            </a:r>
            <a:r>
              <a:rPr lang="es-MX" dirty="0" err="1"/>
              <a:t>Fulford</a:t>
            </a:r>
            <a:r>
              <a:rPr lang="es-MX" dirty="0"/>
              <a:t>, 2010)</a:t>
            </a:r>
            <a:r>
              <a:rPr lang="en-US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2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DIMENSIONAL EMOTION MODELS</a:t>
            </a:r>
            <a:br>
              <a:rPr lang="es-MX" dirty="0" smtClean="0"/>
            </a:br>
            <a:r>
              <a:rPr lang="es-MX" dirty="0" smtClean="0"/>
              <a:t>BASIC IDEA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MX" sz="1000" dirty="0" smtClean="0"/>
          </a:p>
          <a:p>
            <a:pPr algn="just"/>
            <a:r>
              <a:rPr lang="es-MX" dirty="0" err="1" smtClean="0"/>
              <a:t>Affective</a:t>
            </a:r>
            <a:r>
              <a:rPr lang="es-MX" dirty="0" smtClean="0"/>
              <a:t> </a:t>
            </a:r>
            <a:r>
              <a:rPr lang="es-MX" dirty="0" err="1" smtClean="0"/>
              <a:t>states</a:t>
            </a:r>
            <a:r>
              <a:rPr lang="es-MX" dirty="0" smtClean="0"/>
              <a:t> can be </a:t>
            </a:r>
            <a:r>
              <a:rPr lang="es-MX" dirty="0" err="1" smtClean="0"/>
              <a:t>undertood</a:t>
            </a:r>
            <a:r>
              <a:rPr lang="es-MX" dirty="0" smtClean="0"/>
              <a:t> as </a:t>
            </a:r>
            <a:r>
              <a:rPr lang="es-MX" dirty="0" err="1" smtClean="0"/>
              <a:t>activities</a:t>
            </a:r>
            <a:r>
              <a:rPr lang="es-MX" dirty="0" smtClean="0"/>
              <a:t> of </a:t>
            </a:r>
            <a:r>
              <a:rPr lang="es-MX" dirty="0" err="1" smtClean="0"/>
              <a:t>diferent</a:t>
            </a:r>
            <a:r>
              <a:rPr lang="es-MX" dirty="0" smtClean="0"/>
              <a:t> </a:t>
            </a:r>
            <a:r>
              <a:rPr lang="es-MX" dirty="0" err="1" smtClean="0"/>
              <a:t>bio-behavioral</a:t>
            </a:r>
            <a:r>
              <a:rPr lang="es-MX" dirty="0" smtClean="0"/>
              <a:t> </a:t>
            </a:r>
            <a:r>
              <a:rPr lang="es-MX" dirty="0" err="1" smtClean="0"/>
              <a:t>systems</a:t>
            </a:r>
            <a:r>
              <a:rPr lang="es-MX" dirty="0" smtClean="0"/>
              <a:t>. </a:t>
            </a:r>
          </a:p>
          <a:p>
            <a:pPr algn="just"/>
            <a:endParaRPr lang="es-MX" sz="1000" b="1" dirty="0" smtClean="0"/>
          </a:p>
          <a:p>
            <a:pPr algn="just"/>
            <a:r>
              <a:rPr lang="es-MX" b="1" dirty="0" err="1" smtClean="0"/>
              <a:t>Withdrawal</a:t>
            </a:r>
            <a:r>
              <a:rPr lang="es-MX" b="1" dirty="0" smtClean="0"/>
              <a:t> </a:t>
            </a:r>
            <a:r>
              <a:rPr lang="es-MX" b="1" dirty="0" err="1" smtClean="0"/>
              <a:t>systems</a:t>
            </a:r>
            <a:r>
              <a:rPr lang="es-MX" dirty="0" smtClean="0"/>
              <a:t>, </a:t>
            </a:r>
            <a:r>
              <a:rPr lang="es-MX" dirty="0" err="1" smtClean="0"/>
              <a:t>related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n-US" dirty="0" smtClean="0"/>
              <a:t>amygdala, </a:t>
            </a:r>
            <a:r>
              <a:rPr lang="en-US" dirty="0"/>
              <a:t>limbic and serotoninergic </a:t>
            </a:r>
            <a:r>
              <a:rPr lang="en-US" dirty="0" smtClean="0"/>
              <a:t>activity </a:t>
            </a:r>
            <a:r>
              <a:rPr lang="en-US" dirty="0"/>
              <a:t>(Gilbert, </a:t>
            </a:r>
            <a:r>
              <a:rPr lang="en-US" dirty="0" smtClean="0"/>
              <a:t>2009; Gray, 1973</a:t>
            </a:r>
            <a:r>
              <a:rPr lang="en-US" dirty="0" smtClean="0"/>
              <a:t>).</a:t>
            </a:r>
            <a:endParaRPr lang="en-US" dirty="0" smtClean="0"/>
          </a:p>
          <a:p>
            <a:pPr lvl="1" algn="just"/>
            <a:r>
              <a:rPr lang="en-US" i="1" dirty="0" smtClean="0"/>
              <a:t>Behavioral </a:t>
            </a:r>
            <a:r>
              <a:rPr lang="en-US" i="1" dirty="0"/>
              <a:t>inhibition </a:t>
            </a:r>
            <a:r>
              <a:rPr lang="en-US" i="1" dirty="0" smtClean="0"/>
              <a:t>system </a:t>
            </a:r>
            <a:r>
              <a:rPr lang="en-US" dirty="0" smtClean="0"/>
              <a:t>- “anxious affect”.</a:t>
            </a:r>
            <a:endParaRPr lang="es-MX" dirty="0" smtClean="0"/>
          </a:p>
          <a:p>
            <a:pPr lvl="1" algn="just"/>
            <a:r>
              <a:rPr lang="es-MX" i="1" dirty="0" err="1"/>
              <a:t>F</a:t>
            </a:r>
            <a:r>
              <a:rPr lang="es-MX" i="1" dirty="0" err="1" smtClean="0"/>
              <a:t>ight</a:t>
            </a:r>
            <a:r>
              <a:rPr lang="es-MX" i="1" dirty="0" smtClean="0"/>
              <a:t>–</a:t>
            </a:r>
            <a:r>
              <a:rPr lang="es-MX" i="1" dirty="0" err="1" smtClean="0"/>
              <a:t>flight</a:t>
            </a:r>
            <a:r>
              <a:rPr lang="es-MX" i="1" dirty="0" smtClean="0"/>
              <a:t> </a:t>
            </a:r>
            <a:r>
              <a:rPr lang="es-MX" i="1" dirty="0" err="1" smtClean="0"/>
              <a:t>system</a:t>
            </a:r>
            <a:r>
              <a:rPr lang="es-MX" i="1" dirty="0"/>
              <a:t> </a:t>
            </a:r>
            <a:r>
              <a:rPr lang="es-MX" dirty="0" smtClean="0"/>
              <a:t>– “</a:t>
            </a:r>
            <a:r>
              <a:rPr lang="es-MX" dirty="0" err="1" smtClean="0"/>
              <a:t>angry</a:t>
            </a:r>
            <a:r>
              <a:rPr lang="es-MX" dirty="0" smtClean="0"/>
              <a:t> </a:t>
            </a:r>
            <a:r>
              <a:rPr lang="es-MX" dirty="0" err="1" smtClean="0"/>
              <a:t>affect</a:t>
            </a:r>
            <a:r>
              <a:rPr lang="es-MX" dirty="0" smtClean="0"/>
              <a:t>”.</a:t>
            </a:r>
          </a:p>
          <a:p>
            <a:pPr algn="just"/>
            <a:endParaRPr lang="es-MX" sz="1000" b="1" dirty="0" smtClean="0"/>
          </a:p>
          <a:p>
            <a:pPr algn="just"/>
            <a:r>
              <a:rPr lang="es-MX" b="1" dirty="0" err="1" smtClean="0"/>
              <a:t>Approach</a:t>
            </a:r>
            <a:r>
              <a:rPr lang="es-MX" b="1" dirty="0" smtClean="0"/>
              <a:t> </a:t>
            </a:r>
            <a:r>
              <a:rPr lang="es-MX" b="1" dirty="0" err="1" smtClean="0"/>
              <a:t>systems</a:t>
            </a:r>
            <a:r>
              <a:rPr lang="es-MX" dirty="0" smtClean="0"/>
              <a:t>, </a:t>
            </a:r>
            <a:r>
              <a:rPr lang="es-MX" dirty="0" err="1" smtClean="0"/>
              <a:t>related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dopaminergic</a:t>
            </a:r>
            <a:r>
              <a:rPr lang="es-MX" dirty="0" smtClean="0"/>
              <a:t> and  </a:t>
            </a:r>
            <a:r>
              <a:rPr lang="es-MX" dirty="0" err="1" smtClean="0"/>
              <a:t>oxytocin</a:t>
            </a:r>
            <a:r>
              <a:rPr lang="es-MX" dirty="0" smtClean="0"/>
              <a:t> </a:t>
            </a:r>
            <a:r>
              <a:rPr lang="es-MX" dirty="0" err="1" smtClean="0"/>
              <a:t>activity</a:t>
            </a:r>
            <a:r>
              <a:rPr lang="es-MX" dirty="0" smtClean="0"/>
              <a:t> (Wang, 2005</a:t>
            </a:r>
            <a:r>
              <a:rPr lang="es-MX" dirty="0" smtClean="0"/>
              <a:t>).</a:t>
            </a:r>
            <a:endParaRPr lang="es-MX" dirty="0" smtClean="0"/>
          </a:p>
          <a:p>
            <a:pPr lvl="1" algn="just"/>
            <a:r>
              <a:rPr lang="es-MX" i="1" dirty="0" err="1" smtClean="0"/>
              <a:t>Behavioral</a:t>
            </a:r>
            <a:r>
              <a:rPr lang="es-MX" i="1" dirty="0" smtClean="0"/>
              <a:t> </a:t>
            </a:r>
            <a:r>
              <a:rPr lang="es-MX" i="1" dirty="0" err="1" smtClean="0"/>
              <a:t>activation</a:t>
            </a:r>
            <a:r>
              <a:rPr lang="es-MX" i="1" dirty="0" smtClean="0"/>
              <a:t> </a:t>
            </a:r>
            <a:r>
              <a:rPr lang="es-MX" i="1" dirty="0" err="1" smtClean="0"/>
              <a:t>system</a:t>
            </a:r>
            <a:r>
              <a:rPr lang="es-MX" i="1" dirty="0" smtClean="0"/>
              <a:t> – </a:t>
            </a:r>
            <a:r>
              <a:rPr lang="es-MX" dirty="0" smtClean="0"/>
              <a:t>“</a:t>
            </a:r>
            <a:r>
              <a:rPr lang="es-MX" dirty="0" err="1" smtClean="0"/>
              <a:t>hapy</a:t>
            </a:r>
            <a:r>
              <a:rPr lang="es-MX" dirty="0" smtClean="0"/>
              <a:t> </a:t>
            </a:r>
            <a:r>
              <a:rPr lang="es-MX" dirty="0" err="1" smtClean="0"/>
              <a:t>affect</a:t>
            </a:r>
            <a:r>
              <a:rPr lang="es-MX" dirty="0" smtClean="0"/>
              <a:t>”</a:t>
            </a:r>
            <a:r>
              <a:rPr lang="es-MX" i="1" dirty="0" smtClean="0"/>
              <a:t> </a:t>
            </a:r>
            <a:r>
              <a:rPr lang="en-US" dirty="0" smtClean="0"/>
              <a:t>(Gilbert</a:t>
            </a:r>
            <a:r>
              <a:rPr lang="en-US" dirty="0"/>
              <a:t>, </a:t>
            </a:r>
            <a:r>
              <a:rPr lang="en-US" dirty="0" smtClean="0"/>
              <a:t>2007, 2009; </a:t>
            </a:r>
            <a:r>
              <a:rPr lang="en-US" dirty="0"/>
              <a:t>Gray, 1973</a:t>
            </a:r>
            <a:r>
              <a:rPr lang="en-US" dirty="0" smtClean="0"/>
              <a:t>).</a:t>
            </a:r>
            <a:endParaRPr lang="es-MX" dirty="0" smtClean="0"/>
          </a:p>
          <a:p>
            <a:pPr lvl="1" algn="just"/>
            <a:r>
              <a:rPr lang="es-MX" i="1" dirty="0" err="1" smtClean="0"/>
              <a:t>Afiliation</a:t>
            </a:r>
            <a:r>
              <a:rPr lang="es-MX" i="1" dirty="0" smtClean="0"/>
              <a:t> </a:t>
            </a:r>
            <a:r>
              <a:rPr lang="es-MX" i="1" dirty="0" err="1" smtClean="0"/>
              <a:t>focused</a:t>
            </a:r>
            <a:r>
              <a:rPr lang="es-MX" i="1" dirty="0" smtClean="0"/>
              <a:t> </a:t>
            </a:r>
            <a:r>
              <a:rPr lang="es-MX" i="1" dirty="0" err="1" smtClean="0"/>
              <a:t>system</a:t>
            </a:r>
            <a:r>
              <a:rPr lang="es-MX" i="1" dirty="0" smtClean="0"/>
              <a:t> – </a:t>
            </a:r>
            <a:r>
              <a:rPr lang="es-MX" dirty="0" smtClean="0"/>
              <a:t>“</a:t>
            </a:r>
            <a:r>
              <a:rPr lang="es-MX" dirty="0" err="1" smtClean="0"/>
              <a:t>caring</a:t>
            </a:r>
            <a:r>
              <a:rPr lang="es-MX" dirty="0" smtClean="0"/>
              <a:t> / </a:t>
            </a:r>
            <a:r>
              <a:rPr lang="es-MX" dirty="0" err="1" smtClean="0"/>
              <a:t>loving</a:t>
            </a:r>
            <a:r>
              <a:rPr lang="es-MX" dirty="0" smtClean="0"/>
              <a:t> </a:t>
            </a:r>
            <a:r>
              <a:rPr lang="es-MX" dirty="0" err="1" smtClean="0"/>
              <a:t>affect</a:t>
            </a:r>
            <a:r>
              <a:rPr lang="es-MX" dirty="0" smtClean="0"/>
              <a:t>” (</a:t>
            </a:r>
            <a:r>
              <a:rPr lang="en-US" dirty="0" err="1" smtClean="0"/>
              <a:t>Bowlby</a:t>
            </a:r>
            <a:r>
              <a:rPr lang="en-US" dirty="0"/>
              <a:t>, 1968; </a:t>
            </a:r>
            <a:r>
              <a:rPr lang="en-US" dirty="0" err="1"/>
              <a:t>Fonagy</a:t>
            </a:r>
            <a:r>
              <a:rPr lang="en-US" dirty="0"/>
              <a:t>, 2002; </a:t>
            </a:r>
            <a:r>
              <a:rPr lang="en-US" dirty="0" err="1"/>
              <a:t>Fonagy</a:t>
            </a:r>
            <a:r>
              <a:rPr lang="en-US" dirty="0"/>
              <a:t> &amp; Target, 2007; </a:t>
            </a:r>
            <a:r>
              <a:rPr lang="en-US" dirty="0" err="1"/>
              <a:t>Sloman</a:t>
            </a:r>
            <a:r>
              <a:rPr lang="en-US" dirty="0"/>
              <a:t>, Gilbert, &amp; </a:t>
            </a:r>
            <a:r>
              <a:rPr lang="en-US" dirty="0" err="1"/>
              <a:t>Hasey</a:t>
            </a:r>
            <a:r>
              <a:rPr lang="en-US" dirty="0"/>
              <a:t>, 2003</a:t>
            </a:r>
            <a:r>
              <a:rPr lang="en-US" dirty="0" smtClean="0"/>
              <a:t>).</a:t>
            </a:r>
            <a:endParaRPr lang="es-MX" dirty="0" smtClean="0"/>
          </a:p>
          <a:p>
            <a:pPr algn="just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4398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DIMENSIONAL EMOTION MODELS</a:t>
            </a:r>
            <a:br>
              <a:rPr lang="es-MX" dirty="0" smtClean="0"/>
            </a:br>
            <a:r>
              <a:rPr lang="es-MX" dirty="0" smtClean="0"/>
              <a:t>-CLINICAL IMPLICATIONS-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s-MX" sz="900" dirty="0" smtClean="0"/>
          </a:p>
          <a:p>
            <a:pPr algn="just"/>
            <a:r>
              <a:rPr lang="es-MX" dirty="0" err="1" smtClean="0"/>
              <a:t>Charactesistic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problems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Ineffective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r>
              <a:rPr lang="es-MX" dirty="0" smtClean="0"/>
              <a:t> </a:t>
            </a:r>
            <a:r>
              <a:rPr lang="es-MX" dirty="0" err="1" smtClean="0"/>
              <a:t>congruent</a:t>
            </a:r>
            <a:r>
              <a:rPr lang="es-MX" dirty="0" smtClean="0"/>
              <a:t> </a:t>
            </a:r>
            <a:r>
              <a:rPr lang="es-MX" dirty="0" err="1" smtClean="0"/>
              <a:t>behavior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smtClean="0"/>
              <a:t>Leads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inhibition</a:t>
            </a:r>
            <a:r>
              <a:rPr lang="es-MX" dirty="0" smtClean="0"/>
              <a:t> </a:t>
            </a:r>
            <a:r>
              <a:rPr lang="es-MX" dirty="0" smtClean="0"/>
              <a:t>of </a:t>
            </a:r>
            <a:r>
              <a:rPr lang="es-MX" dirty="0" err="1" smtClean="0"/>
              <a:t>approach</a:t>
            </a:r>
            <a:r>
              <a:rPr lang="es-MX" dirty="0" smtClean="0"/>
              <a:t> </a:t>
            </a:r>
            <a:r>
              <a:rPr lang="es-MX" dirty="0" err="1" smtClean="0"/>
              <a:t>systems</a:t>
            </a:r>
            <a:r>
              <a:rPr lang="es-MX" dirty="0" smtClean="0"/>
              <a:t> and/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overactivity</a:t>
            </a:r>
            <a:r>
              <a:rPr lang="es-MX" dirty="0" smtClean="0"/>
              <a:t> of </a:t>
            </a:r>
            <a:r>
              <a:rPr lang="es-MX" dirty="0" err="1" smtClean="0"/>
              <a:t>withdrawal</a:t>
            </a:r>
            <a:r>
              <a:rPr lang="es-MX" dirty="0" smtClean="0"/>
              <a:t> </a:t>
            </a:r>
            <a:r>
              <a:rPr lang="es-MX" dirty="0" err="1" smtClean="0"/>
              <a:t>systems</a:t>
            </a:r>
            <a:r>
              <a:rPr lang="es-MX" dirty="0" smtClean="0"/>
              <a:t>.</a:t>
            </a:r>
          </a:p>
          <a:p>
            <a:pPr lvl="2" algn="just"/>
            <a:endParaRPr lang="es-MX" sz="900" dirty="0"/>
          </a:p>
          <a:p>
            <a:pPr algn="just"/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smtClean="0"/>
              <a:t>targets.</a:t>
            </a:r>
            <a:endParaRPr lang="es-MX" dirty="0" smtClean="0"/>
          </a:p>
          <a:p>
            <a:pPr lvl="1" algn="just"/>
            <a:r>
              <a:rPr lang="es-MX" dirty="0" err="1" smtClean="0"/>
              <a:t>Stimulation</a:t>
            </a:r>
            <a:r>
              <a:rPr lang="es-MX" dirty="0" smtClean="0"/>
              <a:t> of </a:t>
            </a:r>
            <a:r>
              <a:rPr lang="es-MX" dirty="0" err="1" smtClean="0"/>
              <a:t>inhibited</a:t>
            </a:r>
            <a:r>
              <a:rPr lang="es-MX" dirty="0" smtClean="0"/>
              <a:t> </a:t>
            </a:r>
            <a:r>
              <a:rPr lang="es-MX" dirty="0" err="1" smtClean="0"/>
              <a:t>sistems</a:t>
            </a:r>
            <a:r>
              <a:rPr lang="es-MX" dirty="0" smtClean="0"/>
              <a:t> and </a:t>
            </a:r>
            <a:r>
              <a:rPr lang="es-MX" dirty="0" err="1" smtClean="0"/>
              <a:t>moderation</a:t>
            </a:r>
            <a:r>
              <a:rPr lang="es-MX" dirty="0" smtClean="0"/>
              <a:t> of </a:t>
            </a:r>
            <a:r>
              <a:rPr lang="es-MX" dirty="0" err="1" smtClean="0"/>
              <a:t>overactive</a:t>
            </a:r>
            <a:r>
              <a:rPr lang="es-MX" dirty="0" smtClean="0"/>
              <a:t> </a:t>
            </a:r>
            <a:r>
              <a:rPr lang="es-MX" dirty="0" err="1" smtClean="0"/>
              <a:t>systems</a:t>
            </a:r>
            <a:r>
              <a:rPr lang="es-MX" dirty="0" smtClean="0"/>
              <a:t>.</a:t>
            </a:r>
            <a:endParaRPr lang="es-MX" dirty="0" smtClean="0"/>
          </a:p>
          <a:p>
            <a:pPr algn="just"/>
            <a:endParaRPr lang="es-MX" sz="1000" dirty="0" smtClean="0"/>
          </a:p>
          <a:p>
            <a:pPr algn="just"/>
            <a:r>
              <a:rPr lang="es-MX" dirty="0" err="1" smtClean="0"/>
              <a:t>Helpful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r>
              <a:rPr lang="es-MX" dirty="0" smtClean="0"/>
              <a:t>.</a:t>
            </a:r>
            <a:endParaRPr lang="es-MX" dirty="0" smtClean="0"/>
          </a:p>
          <a:p>
            <a:pPr lvl="1" algn="just"/>
            <a:r>
              <a:rPr lang="es-MX" dirty="0" err="1" smtClean="0"/>
              <a:t>Behavioral</a:t>
            </a:r>
            <a:r>
              <a:rPr lang="es-MX" dirty="0" smtClean="0"/>
              <a:t> </a:t>
            </a:r>
            <a:r>
              <a:rPr lang="es-MX" dirty="0" err="1" smtClean="0"/>
              <a:t>Activation</a:t>
            </a:r>
            <a:r>
              <a:rPr lang="es-MX" dirty="0" smtClean="0"/>
              <a:t> </a:t>
            </a:r>
            <a:r>
              <a:rPr lang="es-MX" dirty="0" err="1" smtClean="0"/>
              <a:t>therapy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Depression</a:t>
            </a:r>
            <a:r>
              <a:rPr lang="es-MX" dirty="0" smtClean="0"/>
              <a:t>.</a:t>
            </a:r>
            <a:endParaRPr lang="es-MX" dirty="0" smtClean="0"/>
          </a:p>
          <a:p>
            <a:pPr lvl="1" algn="just"/>
            <a:r>
              <a:rPr lang="es-MX" dirty="0" err="1" smtClean="0"/>
              <a:t>Exposure</a:t>
            </a:r>
            <a:r>
              <a:rPr lang="es-MX" dirty="0" smtClean="0"/>
              <a:t> </a:t>
            </a:r>
            <a:r>
              <a:rPr lang="es-MX" dirty="0" err="1" smtClean="0"/>
              <a:t>Therapies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Anxiety</a:t>
            </a:r>
            <a:r>
              <a:rPr lang="es-MX" dirty="0" smtClean="0"/>
              <a:t> </a:t>
            </a:r>
            <a:r>
              <a:rPr lang="es-MX" dirty="0" err="1" smtClean="0"/>
              <a:t>Disorders</a:t>
            </a:r>
            <a:r>
              <a:rPr lang="es-MX" dirty="0" smtClean="0"/>
              <a:t>.</a:t>
            </a:r>
            <a:endParaRPr lang="es-MX" dirty="0" smtClean="0"/>
          </a:p>
          <a:p>
            <a:pPr lvl="1" algn="just"/>
            <a:r>
              <a:rPr lang="es-MX" dirty="0" err="1" smtClean="0"/>
              <a:t>Sensate</a:t>
            </a:r>
            <a:r>
              <a:rPr lang="es-MX" dirty="0" smtClean="0"/>
              <a:t> </a:t>
            </a:r>
            <a:r>
              <a:rPr lang="es-MX" dirty="0" err="1" smtClean="0"/>
              <a:t>Focus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Sexual </a:t>
            </a:r>
            <a:r>
              <a:rPr lang="es-MX" dirty="0" err="1" smtClean="0"/>
              <a:t>Disfunction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48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ASSOCIATIONISTIC MODELS</a:t>
            </a:r>
            <a:br>
              <a:rPr lang="es-MX" dirty="0" smtClean="0"/>
            </a:br>
            <a:r>
              <a:rPr lang="es-MX" dirty="0" smtClean="0"/>
              <a:t>BASIC IDEA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/>
              <a:t>E</a:t>
            </a:r>
            <a:r>
              <a:rPr lang="en-US" dirty="0" smtClean="0"/>
              <a:t>motions </a:t>
            </a:r>
            <a:r>
              <a:rPr lang="en-US" dirty="0"/>
              <a:t>are </a:t>
            </a:r>
            <a:r>
              <a:rPr lang="en-US" dirty="0" smtClean="0"/>
              <a:t>stored </a:t>
            </a:r>
            <a:r>
              <a:rPr lang="en-US" dirty="0" smtClean="0"/>
              <a:t>in </a:t>
            </a:r>
            <a:r>
              <a:rPr lang="en-US" dirty="0"/>
              <a:t>memory as </a:t>
            </a:r>
            <a:r>
              <a:rPr lang="en-US" dirty="0" smtClean="0"/>
              <a:t>linked associations </a:t>
            </a:r>
            <a:r>
              <a:rPr lang="en-US" dirty="0" smtClean="0"/>
              <a:t>about </a:t>
            </a:r>
            <a:r>
              <a:rPr lang="en-US" i="1" dirty="0" smtClean="0"/>
              <a:t>stimulus</a:t>
            </a:r>
            <a:r>
              <a:rPr lang="en-US" dirty="0" smtClean="0"/>
              <a:t>, </a:t>
            </a:r>
            <a:r>
              <a:rPr lang="en-US" i="1" dirty="0" smtClean="0"/>
              <a:t>responses</a:t>
            </a:r>
            <a:r>
              <a:rPr lang="en-US" dirty="0" smtClean="0"/>
              <a:t>, and stimulus and experience </a:t>
            </a:r>
            <a:r>
              <a:rPr lang="en-US" i="1" dirty="0" smtClean="0"/>
              <a:t>meaning</a:t>
            </a:r>
            <a:r>
              <a:rPr lang="en-US" dirty="0" smtClean="0"/>
              <a:t>.</a:t>
            </a:r>
          </a:p>
          <a:p>
            <a:pPr algn="just"/>
            <a:endParaRPr lang="en-US" sz="900" dirty="0" smtClean="0"/>
          </a:p>
          <a:p>
            <a:pPr algn="just"/>
            <a:r>
              <a:rPr lang="en-US" dirty="0" smtClean="0"/>
              <a:t>They are learned through associative process (e.g. respondent conditioning</a:t>
            </a:r>
            <a:r>
              <a:rPr lang="en-US" dirty="0" smtClean="0"/>
              <a:t>).</a:t>
            </a:r>
          </a:p>
          <a:p>
            <a:pPr algn="just"/>
            <a:endParaRPr lang="en-US" sz="900" dirty="0" smtClean="0"/>
          </a:p>
          <a:p>
            <a:pPr algn="just"/>
            <a:r>
              <a:rPr lang="en-US" dirty="0" smtClean="0"/>
              <a:t>If the </a:t>
            </a:r>
            <a:r>
              <a:rPr lang="en-US" dirty="0"/>
              <a:t>person is </a:t>
            </a:r>
            <a:r>
              <a:rPr lang="en-US" dirty="0" smtClean="0"/>
              <a:t>exposed to </a:t>
            </a:r>
            <a:r>
              <a:rPr lang="en-US" dirty="0"/>
              <a:t>information </a:t>
            </a:r>
            <a:r>
              <a:rPr lang="en-US" dirty="0" smtClean="0"/>
              <a:t>related to any the </a:t>
            </a:r>
            <a:r>
              <a:rPr lang="en-US" dirty="0"/>
              <a:t>elements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network, </a:t>
            </a:r>
            <a:r>
              <a:rPr lang="en-US" dirty="0"/>
              <a:t>the emotion is triggered.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941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ASSOCIATIONISTIC MODELS</a:t>
            </a:r>
            <a:br>
              <a:rPr lang="es-MX" dirty="0" smtClean="0"/>
            </a:br>
            <a:r>
              <a:rPr lang="es-MX" dirty="0" smtClean="0"/>
              <a:t>-CLINICAL IMPLICATIONS-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sz="900" dirty="0" smtClean="0"/>
          </a:p>
          <a:p>
            <a:r>
              <a:rPr lang="es-MX" dirty="0" err="1" smtClean="0"/>
              <a:t>Characteristic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problem</a:t>
            </a:r>
            <a:r>
              <a:rPr lang="es-MX" dirty="0" smtClean="0"/>
              <a:t>.</a:t>
            </a:r>
          </a:p>
          <a:p>
            <a:pPr lvl="1" algn="just"/>
            <a:r>
              <a:rPr lang="es-MX" dirty="0" err="1" smtClean="0"/>
              <a:t>Problematic</a:t>
            </a:r>
            <a:r>
              <a:rPr lang="es-MX" dirty="0" smtClean="0"/>
              <a:t> and </a:t>
            </a:r>
            <a:r>
              <a:rPr lang="es-MX" dirty="0" err="1" smtClean="0"/>
              <a:t>impulsive</a:t>
            </a:r>
            <a:r>
              <a:rPr lang="es-MX" dirty="0" smtClean="0"/>
              <a:t> </a:t>
            </a:r>
            <a:r>
              <a:rPr lang="es-MX" dirty="0" err="1" smtClean="0"/>
              <a:t>behaviors</a:t>
            </a:r>
            <a:r>
              <a:rPr lang="es-MX" dirty="0" smtClean="0"/>
              <a:t> as response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activation</a:t>
            </a:r>
            <a:r>
              <a:rPr lang="es-MX" dirty="0" smtClean="0"/>
              <a:t> of</a:t>
            </a:r>
            <a:r>
              <a:rPr lang="en-US" dirty="0" smtClean="0"/>
              <a:t> </a:t>
            </a:r>
            <a:r>
              <a:rPr lang="es-MX" dirty="0" err="1" smtClean="0"/>
              <a:t>condictioned</a:t>
            </a:r>
            <a:r>
              <a:rPr lang="es-MX" dirty="0" smtClean="0"/>
              <a:t> </a:t>
            </a:r>
            <a:r>
              <a:rPr lang="es-MX" dirty="0" err="1" smtClean="0"/>
              <a:t>propositional</a:t>
            </a:r>
            <a:r>
              <a:rPr lang="es-MX" dirty="0" smtClean="0"/>
              <a:t> </a:t>
            </a:r>
            <a:r>
              <a:rPr lang="es-MX" dirty="0" err="1"/>
              <a:t>network</a:t>
            </a:r>
            <a:r>
              <a:rPr lang="es-MX" dirty="0" smtClean="0"/>
              <a:t>.</a:t>
            </a:r>
          </a:p>
          <a:p>
            <a:pPr lvl="2" algn="just"/>
            <a:r>
              <a:rPr lang="es-MX" dirty="0" err="1" smtClean="0"/>
              <a:t>Goal</a:t>
            </a:r>
            <a:r>
              <a:rPr lang="es-MX" dirty="0" smtClean="0"/>
              <a:t> (</a:t>
            </a:r>
            <a:r>
              <a:rPr lang="es-MX" dirty="0" err="1" smtClean="0"/>
              <a:t>values</a:t>
            </a:r>
            <a:r>
              <a:rPr lang="es-MX" dirty="0" smtClean="0"/>
              <a:t>) </a:t>
            </a:r>
            <a:r>
              <a:rPr lang="es-MX" dirty="0" err="1" smtClean="0"/>
              <a:t>incongruent</a:t>
            </a:r>
            <a:endParaRPr lang="es-MX" dirty="0" smtClean="0"/>
          </a:p>
          <a:p>
            <a:pPr lvl="2" algn="just"/>
            <a:r>
              <a:rPr lang="es-MX" dirty="0" err="1" smtClean="0"/>
              <a:t>Reinforces</a:t>
            </a:r>
            <a:r>
              <a:rPr lang="es-MX" dirty="0" smtClean="0"/>
              <a:t> </a:t>
            </a:r>
            <a:r>
              <a:rPr lang="es-MX" dirty="0" err="1" smtClean="0"/>
              <a:t>problematic</a:t>
            </a:r>
            <a:r>
              <a:rPr lang="es-MX" dirty="0" smtClean="0"/>
              <a:t> </a:t>
            </a:r>
            <a:r>
              <a:rPr lang="es-MX" dirty="0" err="1" smtClean="0"/>
              <a:t>associations</a:t>
            </a:r>
            <a:r>
              <a:rPr lang="es-MX" dirty="0" smtClean="0"/>
              <a:t>.</a:t>
            </a:r>
          </a:p>
          <a:p>
            <a:pPr lvl="2" algn="just"/>
            <a:endParaRPr lang="es-MX" sz="900" dirty="0"/>
          </a:p>
          <a:p>
            <a:r>
              <a:rPr lang="es-MX" dirty="0" err="1" smtClean="0"/>
              <a:t>Clinical</a:t>
            </a:r>
            <a:r>
              <a:rPr lang="es-MX" dirty="0" smtClean="0"/>
              <a:t> targets</a:t>
            </a:r>
          </a:p>
          <a:p>
            <a:pPr lvl="1"/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procesing</a:t>
            </a:r>
            <a:r>
              <a:rPr lang="es-MX" dirty="0" smtClean="0"/>
              <a:t> (</a:t>
            </a:r>
            <a:r>
              <a:rPr lang="es-MX" dirty="0" err="1" smtClean="0"/>
              <a:t>Foa</a:t>
            </a:r>
            <a:r>
              <a:rPr lang="es-MX" dirty="0" smtClean="0"/>
              <a:t> </a:t>
            </a:r>
            <a:r>
              <a:rPr lang="es-MX" dirty="0"/>
              <a:t>et al. </a:t>
            </a:r>
            <a:r>
              <a:rPr lang="es-MX" dirty="0" smtClean="0"/>
              <a:t>2006, </a:t>
            </a:r>
            <a:r>
              <a:rPr lang="en-US" dirty="0" err="1" smtClean="0"/>
              <a:t>Foa</a:t>
            </a:r>
            <a:r>
              <a:rPr lang="en-US" dirty="0" smtClean="0"/>
              <a:t> &amp; </a:t>
            </a:r>
            <a:r>
              <a:rPr lang="en-US" dirty="0" err="1" smtClean="0"/>
              <a:t>Kozak</a:t>
            </a:r>
            <a:r>
              <a:rPr lang="en-US" dirty="0" smtClean="0"/>
              <a:t>, 1986</a:t>
            </a:r>
            <a:r>
              <a:rPr lang="en-US" dirty="0"/>
              <a:t>) </a:t>
            </a:r>
            <a:r>
              <a:rPr lang="es-MX" dirty="0" smtClean="0"/>
              <a:t>/ </a:t>
            </a:r>
            <a:r>
              <a:rPr lang="es-MX" dirty="0" err="1" smtClean="0"/>
              <a:t>Habituation</a:t>
            </a:r>
            <a:r>
              <a:rPr lang="es-MX" dirty="0" smtClean="0"/>
              <a:t> – </a:t>
            </a:r>
            <a:r>
              <a:rPr lang="es-MX" dirty="0" err="1" smtClean="0"/>
              <a:t>extinction</a:t>
            </a:r>
            <a:r>
              <a:rPr lang="es-MX" dirty="0" smtClean="0"/>
              <a:t> </a:t>
            </a:r>
            <a:r>
              <a:rPr lang="es-MX" dirty="0"/>
              <a:t>(Carey, 2011)</a:t>
            </a:r>
            <a:r>
              <a:rPr lang="es-MX" dirty="0" smtClean="0"/>
              <a:t>.</a:t>
            </a:r>
            <a:endParaRPr lang="es-MX" dirty="0" smtClean="0"/>
          </a:p>
          <a:p>
            <a:endParaRPr lang="es-MX" sz="900" dirty="0" smtClean="0"/>
          </a:p>
          <a:p>
            <a:r>
              <a:rPr lang="es-MX" dirty="0" err="1" smtClean="0"/>
              <a:t>Helpful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r>
              <a:rPr lang="es-MX" dirty="0" smtClean="0"/>
              <a:t>.</a:t>
            </a:r>
          </a:p>
          <a:p>
            <a:pPr lvl="1"/>
            <a:r>
              <a:rPr lang="es-MX" dirty="0" err="1" smtClean="0"/>
              <a:t>Exposure</a:t>
            </a:r>
            <a:r>
              <a:rPr lang="es-MX" dirty="0" smtClean="0"/>
              <a:t> </a:t>
            </a:r>
            <a:r>
              <a:rPr lang="es-MX" dirty="0" err="1" smtClean="0"/>
              <a:t>Therapy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Anxiety</a:t>
            </a:r>
            <a:r>
              <a:rPr lang="es-MX" dirty="0" smtClean="0"/>
              <a:t> </a:t>
            </a:r>
            <a:r>
              <a:rPr lang="es-MX" dirty="0" err="1" smtClean="0"/>
              <a:t>Disorders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6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Act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</a:t>
            </a:r>
            <a:r>
              <a:rPr lang="es-MX" dirty="0" err="1" smtClean="0"/>
              <a:t>mecanisms</a:t>
            </a:r>
            <a:r>
              <a:rPr lang="es-MX" dirty="0" smtClean="0"/>
              <a:t> and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disregulation</a:t>
            </a:r>
            <a:r>
              <a:rPr lang="es-MX" dirty="0" smtClean="0"/>
              <a:t> </a:t>
            </a:r>
            <a:r>
              <a:rPr lang="es-MX" dirty="0" err="1" smtClean="0"/>
              <a:t>treatment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ACT </a:t>
            </a:r>
            <a:r>
              <a:rPr lang="es-MX" dirty="0" err="1"/>
              <a:t>core</a:t>
            </a:r>
            <a:r>
              <a:rPr lang="es-MX" dirty="0"/>
              <a:t> </a:t>
            </a:r>
            <a:r>
              <a:rPr lang="es-MX" dirty="0" err="1" smtClean="0"/>
              <a:t>processes</a:t>
            </a:r>
            <a:endParaRPr lang="es-MX" dirty="0"/>
          </a:p>
          <a:p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emotion</a:t>
            </a:r>
            <a:r>
              <a:rPr lang="es-MX" dirty="0"/>
              <a:t>, </a:t>
            </a:r>
            <a:r>
              <a:rPr lang="es-MX" dirty="0" err="1"/>
              <a:t>affect</a:t>
            </a:r>
            <a:r>
              <a:rPr lang="es-MX" dirty="0"/>
              <a:t>, and </a:t>
            </a:r>
            <a:r>
              <a:rPr lang="es-MX" dirty="0" err="1"/>
              <a:t>mood</a:t>
            </a:r>
            <a:r>
              <a:rPr lang="es-MX" dirty="0"/>
              <a:t> </a:t>
            </a:r>
            <a:r>
              <a:rPr lang="es-MX" dirty="0" err="1"/>
              <a:t>regulation</a:t>
            </a:r>
            <a:r>
              <a:rPr lang="es-MX" dirty="0"/>
              <a:t> </a:t>
            </a:r>
            <a:r>
              <a:rPr lang="es-MX" dirty="0" err="1" smtClean="0"/>
              <a:t>perspective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551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 rot="16200000">
            <a:off x="-3291779" y="29911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ACT</a:t>
            </a:r>
            <a:br>
              <a:rPr lang="es-MX" dirty="0" smtClean="0"/>
            </a:br>
            <a:r>
              <a:rPr lang="es-MX" dirty="0" smtClean="0"/>
              <a:t>CHANGE MECANISMS</a:t>
            </a:r>
            <a:endParaRPr lang="es-MX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675337"/>
              </p:ext>
            </p:extLst>
          </p:nvPr>
        </p:nvGraphicFramePr>
        <p:xfrm>
          <a:off x="2619904" y="1703608"/>
          <a:ext cx="5395565" cy="4893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orelDRAW" r:id="rId3" imgW="7137360" imgH="6068880" progId="">
                  <p:embed/>
                </p:oleObj>
              </mc:Choice>
              <mc:Fallback>
                <p:oleObj name="CorelDRAW" r:id="rId3" imgW="7137360" imgH="60688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904" y="1703608"/>
                        <a:ext cx="5395565" cy="4893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907704" y="420960"/>
            <a:ext cx="4343400" cy="6248400"/>
          </a:xfrm>
          <a:prstGeom prst="rect">
            <a:avLst/>
          </a:prstGeom>
          <a:noFill/>
          <a:ln w="2857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913450" y="548680"/>
            <a:ext cx="24326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Acceptance and Mindfulness Processes</a:t>
            </a: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346104" y="420960"/>
            <a:ext cx="4343400" cy="62484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51104" y="548680"/>
            <a:ext cx="24471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2000" dirty="0" err="1" smtClean="0">
                <a:solidFill>
                  <a:schemeClr val="accent1"/>
                </a:solidFill>
                <a:latin typeface="Times New Roman" pitchFamily="18" charset="0"/>
              </a:rPr>
              <a:t>Commited</a:t>
            </a:r>
            <a:r>
              <a:rPr lang="es-ES" sz="2000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accent1"/>
                </a:solidFill>
                <a:latin typeface="Times New Roman" pitchFamily="18" charset="0"/>
              </a:rPr>
              <a:t>action</a:t>
            </a:r>
            <a:r>
              <a:rPr lang="es-ES" sz="2000" dirty="0" smtClean="0">
                <a:solidFill>
                  <a:schemeClr val="accent1"/>
                </a:solidFill>
                <a:latin typeface="Times New Roman" pitchFamily="18" charset="0"/>
              </a:rPr>
              <a:t> and </a:t>
            </a:r>
            <a:r>
              <a:rPr lang="es-ES" sz="2000" dirty="0" err="1" smtClean="0">
                <a:solidFill>
                  <a:schemeClr val="accent1"/>
                </a:solidFill>
                <a:latin typeface="Times New Roman" pitchFamily="18" charset="0"/>
              </a:rPr>
              <a:t>Behavioral</a:t>
            </a:r>
            <a:r>
              <a:rPr lang="es-ES" sz="2000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accent1"/>
                </a:solidFill>
                <a:latin typeface="Times New Roman" pitchFamily="18" charset="0"/>
              </a:rPr>
              <a:t>change</a:t>
            </a:r>
            <a:r>
              <a:rPr lang="es-ES" sz="2000" dirty="0" smtClean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es-ES" sz="2000" dirty="0" err="1" smtClean="0">
                <a:solidFill>
                  <a:schemeClr val="accent1"/>
                </a:solidFill>
                <a:latin typeface="Times New Roman" pitchFamily="18" charset="0"/>
              </a:rPr>
              <a:t>Processes</a:t>
            </a:r>
            <a:endParaRPr lang="es-ES" sz="20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ACCEPTANCE &amp;</a:t>
            </a:r>
            <a:br>
              <a:rPr lang="es-MX" dirty="0"/>
            </a:br>
            <a:r>
              <a:rPr lang="es-MX" dirty="0"/>
              <a:t>MINDFULNESS STRATEGIES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r>
              <a:rPr lang="es-MX" dirty="0" smtClean="0"/>
              <a:t> </a:t>
            </a:r>
            <a:r>
              <a:rPr lang="es-MX" dirty="0" err="1" smtClean="0"/>
              <a:t>mecanisms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57200" y="2232024"/>
            <a:ext cx="4040188" cy="4683126"/>
          </a:xfrm>
        </p:spPr>
        <p:txBody>
          <a:bodyPr>
            <a:normAutofit/>
          </a:bodyPr>
          <a:lstStyle/>
          <a:p>
            <a:endParaRPr lang="es-MX" sz="800" dirty="0" smtClean="0"/>
          </a:p>
          <a:p>
            <a:r>
              <a:rPr lang="es-MX" dirty="0" err="1" smtClean="0"/>
              <a:t>Prevent</a:t>
            </a:r>
            <a:r>
              <a:rPr lang="es-MX" dirty="0" smtClean="0"/>
              <a:t> / </a:t>
            </a:r>
            <a:r>
              <a:rPr lang="es-MX" dirty="0" err="1" smtClean="0"/>
              <a:t>Inhibit</a:t>
            </a:r>
            <a:endParaRPr lang="es-MX" dirty="0"/>
          </a:p>
          <a:p>
            <a:pPr lvl="1"/>
            <a:r>
              <a:rPr lang="es-MX" dirty="0" err="1"/>
              <a:t>Rumination</a:t>
            </a:r>
            <a:r>
              <a:rPr lang="es-MX" dirty="0"/>
              <a:t> and </a:t>
            </a:r>
            <a:r>
              <a:rPr lang="es-MX" dirty="0" err="1"/>
              <a:t>worry</a:t>
            </a:r>
            <a:endParaRPr lang="es-MX" dirty="0"/>
          </a:p>
          <a:p>
            <a:pPr lvl="1"/>
            <a:r>
              <a:rPr lang="es-MX" dirty="0" err="1"/>
              <a:t>Treat</a:t>
            </a:r>
            <a:r>
              <a:rPr lang="es-MX" dirty="0"/>
              <a:t> </a:t>
            </a:r>
            <a:r>
              <a:rPr lang="es-MX" dirty="0" err="1"/>
              <a:t>monitoring</a:t>
            </a:r>
            <a:endParaRPr lang="es-MX" dirty="0"/>
          </a:p>
          <a:p>
            <a:pPr lvl="1"/>
            <a:r>
              <a:rPr lang="es-MX" dirty="0" err="1"/>
              <a:t>Cognitive</a:t>
            </a:r>
            <a:r>
              <a:rPr lang="es-MX" dirty="0"/>
              <a:t> </a:t>
            </a:r>
            <a:r>
              <a:rPr lang="es-MX" dirty="0" err="1"/>
              <a:t>supression</a:t>
            </a:r>
            <a:r>
              <a:rPr lang="es-MX" dirty="0"/>
              <a:t> and </a:t>
            </a:r>
            <a:r>
              <a:rPr lang="es-MX" dirty="0" err="1"/>
              <a:t>stimulus</a:t>
            </a:r>
            <a:r>
              <a:rPr lang="es-MX" dirty="0"/>
              <a:t> </a:t>
            </a:r>
            <a:r>
              <a:rPr lang="es-MX" dirty="0" err="1"/>
              <a:t>distraction</a:t>
            </a:r>
            <a:endParaRPr lang="es-MX" dirty="0"/>
          </a:p>
          <a:p>
            <a:pPr lvl="1"/>
            <a:r>
              <a:rPr lang="es-MX" dirty="0" err="1"/>
              <a:t>Emotion</a:t>
            </a:r>
            <a:r>
              <a:rPr lang="es-MX" dirty="0"/>
              <a:t> </a:t>
            </a:r>
            <a:r>
              <a:rPr lang="es-MX" dirty="0" err="1"/>
              <a:t>rejection</a:t>
            </a:r>
            <a:r>
              <a:rPr lang="es-MX" dirty="0"/>
              <a:t> and </a:t>
            </a:r>
            <a:r>
              <a:rPr lang="es-MX" dirty="0" err="1"/>
              <a:t>Experiential</a:t>
            </a:r>
            <a:r>
              <a:rPr lang="es-MX" dirty="0"/>
              <a:t> </a:t>
            </a:r>
            <a:r>
              <a:rPr lang="es-MX" dirty="0" err="1"/>
              <a:t>avoidance</a:t>
            </a:r>
            <a:endParaRPr lang="es-MX" dirty="0"/>
          </a:p>
          <a:p>
            <a:r>
              <a:rPr lang="es-MX" dirty="0" err="1"/>
              <a:t>Promote</a:t>
            </a:r>
            <a:endParaRPr lang="es-MX" dirty="0"/>
          </a:p>
          <a:p>
            <a:pPr lvl="1"/>
            <a:r>
              <a:rPr lang="es-MX" dirty="0" err="1"/>
              <a:t>Habituation</a:t>
            </a:r>
            <a:r>
              <a:rPr lang="es-MX" dirty="0"/>
              <a:t> – </a:t>
            </a:r>
            <a:r>
              <a:rPr lang="es-MX" dirty="0" err="1"/>
              <a:t>Extintion</a:t>
            </a:r>
            <a:endParaRPr lang="es-MX" dirty="0"/>
          </a:p>
          <a:p>
            <a:pPr lvl="1"/>
            <a:r>
              <a:rPr lang="es-MX" dirty="0" err="1" smtClean="0"/>
              <a:t>Distress</a:t>
            </a:r>
            <a:r>
              <a:rPr lang="es-MX" dirty="0" smtClean="0"/>
              <a:t> </a:t>
            </a:r>
            <a:r>
              <a:rPr lang="es-MX" dirty="0" err="1" smtClean="0"/>
              <a:t>tolerance</a:t>
            </a:r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Relation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chemeClr val="bg1"/>
                </a:solidFill>
              </a:rPr>
              <a:t>hhhh</a:t>
            </a:r>
            <a:endParaRPr lang="es-MX" dirty="0" smtClean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94485"/>
          </a:xfrm>
        </p:spPr>
        <p:txBody>
          <a:bodyPr>
            <a:normAutofit/>
          </a:bodyPr>
          <a:lstStyle/>
          <a:p>
            <a:endParaRPr lang="es-MX" sz="800" dirty="0" smtClean="0"/>
          </a:p>
          <a:p>
            <a:r>
              <a:rPr lang="es-MX" dirty="0" err="1" smtClean="0"/>
              <a:t>Prevent</a:t>
            </a:r>
            <a:endParaRPr lang="es-MX" dirty="0"/>
          </a:p>
          <a:p>
            <a:pPr lvl="1"/>
            <a:r>
              <a:rPr lang="es-MX" dirty="0" err="1"/>
              <a:t>Discrete</a:t>
            </a:r>
            <a:r>
              <a:rPr lang="es-MX" dirty="0"/>
              <a:t> </a:t>
            </a:r>
            <a:r>
              <a:rPr lang="es-MX" dirty="0" err="1"/>
              <a:t>emotions</a:t>
            </a:r>
            <a:r>
              <a:rPr lang="es-MX" dirty="0"/>
              <a:t> </a:t>
            </a:r>
            <a:r>
              <a:rPr lang="es-MX" dirty="0" err="1"/>
              <a:t>disregulation</a:t>
            </a:r>
            <a:r>
              <a:rPr lang="es-MX" dirty="0"/>
              <a:t> (</a:t>
            </a:r>
            <a:r>
              <a:rPr lang="es-MX" dirty="0" err="1"/>
              <a:t>emotional</a:t>
            </a:r>
            <a:r>
              <a:rPr lang="es-MX" dirty="0"/>
              <a:t> crisis</a:t>
            </a:r>
            <a:r>
              <a:rPr lang="es-MX" dirty="0" smtClean="0"/>
              <a:t>)</a:t>
            </a:r>
          </a:p>
          <a:p>
            <a:pPr lvl="1"/>
            <a:r>
              <a:rPr lang="es-MX" dirty="0" err="1" smtClean="0"/>
              <a:t>Rigidization</a:t>
            </a:r>
            <a:r>
              <a:rPr lang="es-MX" dirty="0" smtClean="0"/>
              <a:t> and </a:t>
            </a:r>
            <a:r>
              <a:rPr lang="es-MX" dirty="0" err="1" smtClean="0"/>
              <a:t>generalization</a:t>
            </a:r>
            <a:r>
              <a:rPr lang="es-MX" dirty="0" smtClean="0"/>
              <a:t> of </a:t>
            </a:r>
            <a:r>
              <a:rPr lang="es-MX" dirty="0" err="1" smtClean="0"/>
              <a:t>conditioned</a:t>
            </a:r>
            <a:r>
              <a:rPr lang="es-MX" dirty="0" smtClean="0"/>
              <a:t> </a:t>
            </a:r>
            <a:r>
              <a:rPr lang="es-MX" dirty="0" err="1" smtClean="0"/>
              <a:t>emotions</a:t>
            </a:r>
            <a:endParaRPr lang="es-MX" dirty="0"/>
          </a:p>
          <a:p>
            <a:r>
              <a:rPr lang="es-MX" dirty="0" err="1"/>
              <a:t>Promote</a:t>
            </a:r>
            <a:endParaRPr lang="es-MX" dirty="0"/>
          </a:p>
          <a:p>
            <a:pPr lvl="1"/>
            <a:r>
              <a:rPr lang="es-MX" dirty="0" err="1" smtClean="0"/>
              <a:t>Automatic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r>
              <a:rPr lang="es-MX" dirty="0" smtClean="0"/>
              <a:t> of </a:t>
            </a:r>
            <a:r>
              <a:rPr lang="es-MX" dirty="0" err="1" smtClean="0"/>
              <a:t>emotions</a:t>
            </a:r>
            <a:endParaRPr lang="es-MX" dirty="0" smtClean="0"/>
          </a:p>
          <a:p>
            <a:pPr lvl="1"/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processing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8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COMMITMENT </a:t>
            </a:r>
            <a:r>
              <a:rPr lang="es-MX" dirty="0"/>
              <a:t>STRATEGIES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Impact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r>
              <a:rPr lang="es-MX" dirty="0" smtClean="0"/>
              <a:t> </a:t>
            </a:r>
            <a:r>
              <a:rPr lang="es-MX" dirty="0" err="1" smtClean="0"/>
              <a:t>mecanisms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461"/>
          </a:xfrm>
        </p:spPr>
        <p:txBody>
          <a:bodyPr>
            <a:normAutofit/>
          </a:bodyPr>
          <a:lstStyle/>
          <a:p>
            <a:endParaRPr lang="es-MX" sz="900" dirty="0" smtClean="0"/>
          </a:p>
          <a:p>
            <a:r>
              <a:rPr lang="es-MX" dirty="0" err="1" smtClean="0"/>
              <a:t>Prevent</a:t>
            </a:r>
            <a:r>
              <a:rPr lang="es-MX" dirty="0" smtClean="0"/>
              <a:t> / </a:t>
            </a:r>
            <a:r>
              <a:rPr lang="es-MX" dirty="0" err="1" smtClean="0"/>
              <a:t>Inhibit</a:t>
            </a:r>
            <a:endParaRPr lang="es-MX" dirty="0"/>
          </a:p>
          <a:p>
            <a:pPr lvl="1"/>
            <a:r>
              <a:rPr lang="es-MX" dirty="0" err="1" smtClean="0"/>
              <a:t>Situational</a:t>
            </a:r>
            <a:r>
              <a:rPr lang="es-MX" dirty="0" smtClean="0"/>
              <a:t> </a:t>
            </a:r>
            <a:r>
              <a:rPr lang="es-MX" dirty="0" err="1" smtClean="0"/>
              <a:t>avoidance</a:t>
            </a:r>
            <a:endParaRPr lang="es-MX" dirty="0" smtClean="0"/>
          </a:p>
          <a:p>
            <a:pPr lvl="1"/>
            <a:r>
              <a:rPr lang="es-MX" dirty="0" smtClean="0"/>
              <a:t>Safety </a:t>
            </a:r>
            <a:r>
              <a:rPr lang="es-MX" dirty="0" err="1" smtClean="0"/>
              <a:t>behaviors</a:t>
            </a:r>
            <a:endParaRPr lang="es-MX" dirty="0" smtClean="0"/>
          </a:p>
          <a:p>
            <a:pPr lvl="1"/>
            <a:r>
              <a:rPr lang="es-MX" dirty="0" err="1" smtClean="0"/>
              <a:t>Expressive</a:t>
            </a:r>
            <a:r>
              <a:rPr lang="es-MX" dirty="0" smtClean="0"/>
              <a:t> 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inhibition</a:t>
            </a:r>
            <a:endParaRPr lang="es-MX" dirty="0" smtClean="0"/>
          </a:p>
          <a:p>
            <a:pPr lvl="1"/>
            <a:r>
              <a:rPr lang="es-MX" dirty="0" err="1" smtClean="0"/>
              <a:t>Impulsive</a:t>
            </a:r>
            <a:r>
              <a:rPr lang="es-MX" dirty="0" smtClean="0"/>
              <a:t> 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driven</a:t>
            </a:r>
            <a:r>
              <a:rPr lang="es-MX" dirty="0" smtClean="0"/>
              <a:t> </a:t>
            </a:r>
            <a:r>
              <a:rPr lang="es-MX" dirty="0" err="1" smtClean="0"/>
              <a:t>behaviors</a:t>
            </a:r>
            <a:endParaRPr lang="es-MX" dirty="0"/>
          </a:p>
          <a:p>
            <a:r>
              <a:rPr lang="es-MX" dirty="0" err="1"/>
              <a:t>Promote</a:t>
            </a:r>
            <a:endParaRPr lang="es-MX" dirty="0"/>
          </a:p>
          <a:p>
            <a:pPr lvl="1"/>
            <a:r>
              <a:rPr lang="es-MX" dirty="0" err="1" smtClean="0"/>
              <a:t>Regulation</a:t>
            </a:r>
            <a:r>
              <a:rPr lang="es-MX" dirty="0" smtClean="0"/>
              <a:t> of </a:t>
            </a:r>
            <a:r>
              <a:rPr lang="es-MX" dirty="0" err="1" smtClean="0"/>
              <a:t>bio-behavioral</a:t>
            </a:r>
            <a:r>
              <a:rPr lang="es-MX" dirty="0" smtClean="0"/>
              <a:t> </a:t>
            </a:r>
            <a:r>
              <a:rPr lang="es-MX" dirty="0" err="1" smtClean="0"/>
              <a:t>systems</a:t>
            </a:r>
            <a:endParaRPr lang="es-MX" dirty="0" smtClean="0"/>
          </a:p>
          <a:p>
            <a:pPr lvl="1"/>
            <a:r>
              <a:rPr lang="es-MX" dirty="0" smtClean="0"/>
              <a:t>Impulse control</a:t>
            </a:r>
            <a:endParaRPr lang="es-MX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err="1" smtClean="0"/>
              <a:t>Relation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r>
              <a:rPr lang="es-MX" dirty="0" smtClean="0"/>
              <a:t> </a:t>
            </a:r>
            <a:r>
              <a:rPr lang="es-MX" dirty="0" err="1" smtClean="0">
                <a:solidFill>
                  <a:schemeClr val="bg1"/>
                </a:solidFill>
              </a:rPr>
              <a:t>hhhh</a:t>
            </a:r>
            <a:endParaRPr lang="es-MX" dirty="0" smtClean="0">
              <a:solidFill>
                <a:schemeClr val="bg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8"/>
          </a:xfrm>
        </p:spPr>
        <p:txBody>
          <a:bodyPr>
            <a:normAutofit/>
          </a:bodyPr>
          <a:lstStyle/>
          <a:p>
            <a:endParaRPr lang="es-MX" sz="800" dirty="0" smtClean="0"/>
          </a:p>
          <a:p>
            <a:endParaRPr lang="es-MX" sz="800" dirty="0"/>
          </a:p>
          <a:p>
            <a:endParaRPr lang="es-MX" sz="800" dirty="0" smtClean="0"/>
          </a:p>
          <a:p>
            <a:r>
              <a:rPr lang="es-MX" dirty="0" err="1" smtClean="0"/>
              <a:t>Prevent</a:t>
            </a:r>
            <a:endParaRPr lang="es-MX" dirty="0"/>
          </a:p>
          <a:p>
            <a:pPr lvl="1"/>
            <a:r>
              <a:rPr lang="es-MX" dirty="0" err="1" smtClean="0"/>
              <a:t>Affect</a:t>
            </a:r>
            <a:r>
              <a:rPr lang="es-MX" dirty="0" smtClean="0"/>
              <a:t> </a:t>
            </a:r>
            <a:r>
              <a:rPr lang="es-MX" dirty="0" err="1" smtClean="0"/>
              <a:t>disregulation</a:t>
            </a:r>
            <a:endParaRPr lang="es-MX" dirty="0" smtClean="0"/>
          </a:p>
          <a:p>
            <a:r>
              <a:rPr lang="es-MX" dirty="0" err="1" smtClean="0"/>
              <a:t>Promote</a:t>
            </a:r>
            <a:endParaRPr lang="es-MX" dirty="0"/>
          </a:p>
          <a:p>
            <a:pPr lvl="1"/>
            <a:r>
              <a:rPr lang="es-MX" dirty="0" err="1" smtClean="0"/>
              <a:t>Possitive</a:t>
            </a:r>
            <a:r>
              <a:rPr lang="es-MX" dirty="0" smtClean="0"/>
              <a:t> </a:t>
            </a:r>
            <a:r>
              <a:rPr lang="es-MX" dirty="0" err="1" smtClean="0"/>
              <a:t>affect</a:t>
            </a:r>
            <a:r>
              <a:rPr lang="es-MX" dirty="0" smtClean="0"/>
              <a:t> </a:t>
            </a:r>
            <a:r>
              <a:rPr lang="es-MX" dirty="0" err="1" smtClean="0"/>
              <a:t>induction</a:t>
            </a:r>
            <a:endParaRPr lang="es-MX" dirty="0" smtClean="0"/>
          </a:p>
          <a:p>
            <a:pPr lvl="1"/>
            <a:r>
              <a:rPr lang="es-MX" dirty="0" err="1" smtClean="0"/>
              <a:t>Stablishing</a:t>
            </a:r>
            <a:r>
              <a:rPr lang="es-MX" dirty="0" smtClean="0"/>
              <a:t> of </a:t>
            </a:r>
            <a:r>
              <a:rPr lang="es-MX" dirty="0" err="1" smtClean="0"/>
              <a:t>goal</a:t>
            </a:r>
            <a:r>
              <a:rPr lang="es-MX" dirty="0" smtClean="0"/>
              <a:t> </a:t>
            </a:r>
            <a:r>
              <a:rPr lang="es-MX" dirty="0" err="1" smtClean="0"/>
              <a:t>congruent</a:t>
            </a:r>
            <a:r>
              <a:rPr lang="es-MX" dirty="0" smtClean="0"/>
              <a:t> </a:t>
            </a:r>
            <a:r>
              <a:rPr lang="es-MX" dirty="0" err="1" smtClean="0"/>
              <a:t>behavioral</a:t>
            </a:r>
            <a:r>
              <a:rPr lang="es-MX" dirty="0" smtClean="0"/>
              <a:t> agendas</a:t>
            </a:r>
          </a:p>
          <a:p>
            <a:pPr lvl="1"/>
            <a:r>
              <a:rPr lang="es-MX" dirty="0" err="1" smtClean="0"/>
              <a:t>Development</a:t>
            </a:r>
            <a:r>
              <a:rPr lang="es-MX" dirty="0" smtClean="0"/>
              <a:t> of </a:t>
            </a:r>
            <a:r>
              <a:rPr lang="es-MX" dirty="0" err="1" smtClean="0"/>
              <a:t>long</a:t>
            </a:r>
            <a:r>
              <a:rPr lang="es-MX" dirty="0" smtClean="0"/>
              <a:t> </a:t>
            </a:r>
            <a:r>
              <a:rPr lang="es-MX" dirty="0" err="1" smtClean="0"/>
              <a:t>term</a:t>
            </a:r>
            <a:r>
              <a:rPr lang="es-MX" dirty="0" smtClean="0"/>
              <a:t> </a:t>
            </a:r>
            <a:r>
              <a:rPr lang="es-MX" dirty="0" err="1" smtClean="0"/>
              <a:t>goal</a:t>
            </a:r>
            <a:r>
              <a:rPr lang="es-MX" dirty="0" smtClean="0"/>
              <a:t> </a:t>
            </a:r>
            <a:r>
              <a:rPr lang="es-MX" dirty="0" err="1" smtClean="0"/>
              <a:t>congruent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r>
              <a:rPr lang="es-MX" dirty="0" smtClean="0"/>
              <a:t> </a:t>
            </a:r>
            <a:r>
              <a:rPr lang="es-MX" dirty="0" err="1" smtClean="0"/>
              <a:t>strategies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52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PAPER OBJECTIVES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Define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endParaRPr lang="es-MX" dirty="0" smtClean="0"/>
          </a:p>
          <a:p>
            <a:r>
              <a:rPr lang="es-MX" dirty="0" err="1" smtClean="0"/>
              <a:t>Signal</a:t>
            </a:r>
            <a:r>
              <a:rPr lang="es-MX" dirty="0" smtClean="0"/>
              <a:t> </a:t>
            </a:r>
            <a:r>
              <a:rPr lang="es-MX" dirty="0" err="1" smtClean="0"/>
              <a:t>similarities</a:t>
            </a:r>
            <a:r>
              <a:rPr lang="es-MX" dirty="0" smtClean="0"/>
              <a:t> </a:t>
            </a:r>
            <a:r>
              <a:rPr lang="es-MX" dirty="0" err="1" smtClean="0"/>
              <a:t>between</a:t>
            </a:r>
            <a:r>
              <a:rPr lang="es-MX" dirty="0" smtClean="0"/>
              <a:t> ACT and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regulations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perspectives</a:t>
            </a:r>
            <a:endParaRPr lang="es-MX" dirty="0" smtClean="0"/>
          </a:p>
          <a:p>
            <a:r>
              <a:rPr lang="es-MX" dirty="0" err="1" smtClean="0"/>
              <a:t>Review</a:t>
            </a:r>
            <a:r>
              <a:rPr lang="es-MX" dirty="0" smtClean="0"/>
              <a:t> 3 </a:t>
            </a:r>
            <a:r>
              <a:rPr lang="es-MX" dirty="0" err="1" smtClean="0"/>
              <a:t>different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and </a:t>
            </a:r>
            <a:r>
              <a:rPr lang="es-MX" dirty="0" err="1" smtClean="0"/>
              <a:t>affect</a:t>
            </a:r>
            <a:r>
              <a:rPr lang="es-MX" dirty="0" smtClean="0"/>
              <a:t> </a:t>
            </a:r>
            <a:r>
              <a:rPr lang="es-MX" dirty="0" err="1" smtClean="0"/>
              <a:t>theories</a:t>
            </a:r>
            <a:r>
              <a:rPr lang="es-MX" dirty="0" smtClean="0"/>
              <a:t> and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implications</a:t>
            </a:r>
            <a:endParaRPr lang="es-MX" dirty="0" smtClean="0"/>
          </a:p>
          <a:p>
            <a:r>
              <a:rPr lang="es-MX" dirty="0" err="1" smtClean="0"/>
              <a:t>Signal</a:t>
            </a:r>
            <a:r>
              <a:rPr lang="es-MX" dirty="0" smtClean="0"/>
              <a:t> ACT </a:t>
            </a:r>
            <a:r>
              <a:rPr lang="es-MX" dirty="0" err="1" smtClean="0"/>
              <a:t>beneffits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disregulation</a:t>
            </a:r>
            <a:r>
              <a:rPr lang="es-MX" dirty="0" smtClean="0"/>
              <a:t> </a:t>
            </a:r>
            <a:r>
              <a:rPr lang="es-MX" dirty="0" err="1" smtClean="0"/>
              <a:t>treatment</a:t>
            </a:r>
            <a:endParaRPr lang="es-MX" dirty="0" smtClean="0"/>
          </a:p>
          <a:p>
            <a:r>
              <a:rPr lang="es-MX" dirty="0" smtClean="0"/>
              <a:t>Describe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example</a:t>
            </a:r>
            <a:r>
              <a:rPr lang="es-MX" dirty="0" smtClean="0"/>
              <a:t> of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integrative</a:t>
            </a:r>
            <a:r>
              <a:rPr lang="es-MX" dirty="0" smtClean="0"/>
              <a:t> </a:t>
            </a:r>
            <a:r>
              <a:rPr lang="es-MX" dirty="0" err="1" smtClean="0"/>
              <a:t>approach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29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CONCLUSIONS</a:t>
            </a:r>
            <a:br>
              <a:rPr lang="es-MX" dirty="0" smtClean="0"/>
            </a:br>
            <a:r>
              <a:rPr lang="es-MX" dirty="0" smtClean="0"/>
              <a:t>-ACT-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endParaRPr lang="es-MX" sz="1000" dirty="0" smtClean="0"/>
          </a:p>
          <a:p>
            <a:endParaRPr lang="es-MX" sz="1000" dirty="0" smtClean="0"/>
          </a:p>
          <a:p>
            <a:r>
              <a:rPr lang="es-MX" dirty="0" smtClean="0"/>
              <a:t>Combines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benefits</a:t>
            </a:r>
            <a:r>
              <a:rPr lang="es-MX" dirty="0" smtClean="0"/>
              <a:t> of</a:t>
            </a:r>
          </a:p>
          <a:p>
            <a:pPr lvl="1"/>
            <a:r>
              <a:rPr lang="es-MX" dirty="0" err="1" smtClean="0"/>
              <a:t>Exposure</a:t>
            </a:r>
            <a:r>
              <a:rPr lang="es-MX" dirty="0" smtClean="0"/>
              <a:t> </a:t>
            </a:r>
            <a:r>
              <a:rPr lang="es-MX" dirty="0" err="1" smtClean="0"/>
              <a:t>based</a:t>
            </a:r>
            <a:r>
              <a:rPr lang="es-MX" dirty="0" smtClean="0"/>
              <a:t> </a:t>
            </a:r>
            <a:r>
              <a:rPr lang="es-MX" dirty="0" err="1" smtClean="0"/>
              <a:t>therapies</a:t>
            </a:r>
            <a:endParaRPr lang="es-MX" dirty="0" smtClean="0"/>
          </a:p>
          <a:p>
            <a:pPr lvl="1"/>
            <a:r>
              <a:rPr lang="es-MX" dirty="0" err="1" smtClean="0"/>
              <a:t>Behavioral</a:t>
            </a:r>
            <a:r>
              <a:rPr lang="es-MX" dirty="0" smtClean="0"/>
              <a:t> </a:t>
            </a:r>
            <a:r>
              <a:rPr lang="es-MX" dirty="0" err="1" smtClean="0"/>
              <a:t>activation</a:t>
            </a:r>
            <a:r>
              <a:rPr lang="es-MX" dirty="0" smtClean="0"/>
              <a:t> </a:t>
            </a:r>
            <a:r>
              <a:rPr lang="es-MX" dirty="0" err="1" smtClean="0"/>
              <a:t>based</a:t>
            </a:r>
            <a:r>
              <a:rPr lang="es-MX" dirty="0" smtClean="0"/>
              <a:t> </a:t>
            </a:r>
            <a:r>
              <a:rPr lang="es-MX" dirty="0" err="1" smtClean="0"/>
              <a:t>therapies</a:t>
            </a:r>
            <a:endParaRPr lang="es-MX" dirty="0" smtClean="0"/>
          </a:p>
          <a:p>
            <a:pPr lvl="1"/>
            <a:r>
              <a:rPr lang="es-MX" dirty="0" err="1" smtClean="0"/>
              <a:t>Metacognitive</a:t>
            </a:r>
            <a:r>
              <a:rPr lang="es-MX" dirty="0" smtClean="0"/>
              <a:t> </a:t>
            </a:r>
            <a:r>
              <a:rPr lang="es-MX" dirty="0" err="1" smtClean="0"/>
              <a:t>based</a:t>
            </a:r>
            <a:r>
              <a:rPr lang="es-MX" dirty="0" smtClean="0"/>
              <a:t> </a:t>
            </a:r>
            <a:r>
              <a:rPr lang="es-MX" dirty="0" err="1" smtClean="0"/>
              <a:t>therapies</a:t>
            </a:r>
            <a:endParaRPr lang="es-MX" dirty="0" smtClean="0"/>
          </a:p>
          <a:p>
            <a:pPr lvl="1"/>
            <a:r>
              <a:rPr lang="es-MX" dirty="0" err="1" smtClean="0"/>
              <a:t>Skills</a:t>
            </a:r>
            <a:r>
              <a:rPr lang="es-MX" dirty="0" smtClean="0"/>
              <a:t> training </a:t>
            </a:r>
            <a:r>
              <a:rPr lang="es-MX" dirty="0" err="1" smtClean="0"/>
              <a:t>based</a:t>
            </a:r>
            <a:r>
              <a:rPr lang="es-MX" dirty="0" smtClean="0"/>
              <a:t> </a:t>
            </a:r>
            <a:r>
              <a:rPr lang="es-MX" dirty="0" err="1" smtClean="0"/>
              <a:t>therapies</a:t>
            </a:r>
            <a:endParaRPr lang="es-MX" dirty="0" smtClean="0"/>
          </a:p>
          <a:p>
            <a:pPr lvl="1"/>
            <a:endParaRPr lang="es-MX" sz="1700" dirty="0" smtClean="0"/>
          </a:p>
          <a:p>
            <a:r>
              <a:rPr lang="es-MX" dirty="0" err="1" smtClean="0"/>
              <a:t>Could</a:t>
            </a:r>
            <a:r>
              <a:rPr lang="es-MX" dirty="0" smtClean="0"/>
              <a:t> be</a:t>
            </a:r>
          </a:p>
          <a:p>
            <a:pPr lvl="1"/>
            <a:r>
              <a:rPr lang="es-MX" dirty="0" err="1" smtClean="0"/>
              <a:t>Reinforced</a:t>
            </a:r>
            <a:r>
              <a:rPr lang="es-MX" dirty="0" smtClean="0"/>
              <a:t> (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needed</a:t>
            </a:r>
            <a:r>
              <a:rPr lang="es-MX" dirty="0" smtClean="0"/>
              <a:t>)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strategies</a:t>
            </a:r>
            <a:r>
              <a:rPr lang="es-MX" dirty="0" smtClean="0"/>
              <a:t> </a:t>
            </a:r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approaches</a:t>
            </a:r>
            <a:r>
              <a:rPr lang="es-MX" dirty="0" smtClean="0"/>
              <a:t> </a:t>
            </a:r>
            <a:r>
              <a:rPr lang="es-MX" dirty="0" err="1" smtClean="0"/>
              <a:t>without</a:t>
            </a:r>
            <a:r>
              <a:rPr lang="es-MX" dirty="0" smtClean="0"/>
              <a:t> </a:t>
            </a:r>
            <a:r>
              <a:rPr lang="es-MX" dirty="0" err="1" smtClean="0"/>
              <a:t>loosing</a:t>
            </a:r>
            <a:r>
              <a:rPr lang="es-MX" dirty="0" smtClean="0"/>
              <a:t> </a:t>
            </a:r>
            <a:r>
              <a:rPr lang="es-MX" dirty="0" err="1" smtClean="0"/>
              <a:t>theoretical</a:t>
            </a:r>
            <a:r>
              <a:rPr lang="es-MX" dirty="0" smtClean="0"/>
              <a:t> </a:t>
            </a:r>
            <a:r>
              <a:rPr lang="es-MX" dirty="0" err="1" smtClean="0"/>
              <a:t>consistency</a:t>
            </a:r>
            <a:endParaRPr lang="es-MX" dirty="0" smtClean="0"/>
          </a:p>
          <a:p>
            <a:endParaRPr lang="es-MX" sz="1000" dirty="0" smtClean="0"/>
          </a:p>
          <a:p>
            <a:r>
              <a:rPr lang="es-MX" dirty="0" smtClean="0"/>
              <a:t>And </a:t>
            </a:r>
            <a:r>
              <a:rPr lang="es-MX" dirty="0" err="1" smtClean="0"/>
              <a:t>adds</a:t>
            </a:r>
            <a:endParaRPr lang="es-MX" dirty="0" smtClean="0"/>
          </a:p>
          <a:p>
            <a:pPr lvl="1"/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integrative</a:t>
            </a:r>
            <a:r>
              <a:rPr lang="es-MX" dirty="0" smtClean="0"/>
              <a:t> </a:t>
            </a:r>
            <a:r>
              <a:rPr lang="es-MX" dirty="0" err="1" smtClean="0"/>
              <a:t>theoretical</a:t>
            </a:r>
            <a:r>
              <a:rPr lang="es-MX" dirty="0" smtClean="0"/>
              <a:t> and </a:t>
            </a:r>
            <a:r>
              <a:rPr lang="es-MX" dirty="0" err="1" smtClean="0"/>
              <a:t>filosophical</a:t>
            </a:r>
            <a:r>
              <a:rPr lang="es-MX" dirty="0" smtClean="0"/>
              <a:t> </a:t>
            </a:r>
            <a:r>
              <a:rPr lang="es-MX" dirty="0" err="1" smtClean="0"/>
              <a:t>model</a:t>
            </a:r>
            <a:endParaRPr lang="es-MX" dirty="0" smtClean="0"/>
          </a:p>
          <a:p>
            <a:pPr lvl="1"/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dirty="0" err="1" smtClean="0"/>
              <a:t>oportunity</a:t>
            </a:r>
            <a:r>
              <a:rPr lang="es-MX" dirty="0" smtClean="0"/>
              <a:t> of </a:t>
            </a:r>
            <a:r>
              <a:rPr lang="es-MX" dirty="0" err="1" smtClean="0"/>
              <a:t>developing</a:t>
            </a:r>
            <a:r>
              <a:rPr lang="es-MX" dirty="0" smtClean="0"/>
              <a:t> a </a:t>
            </a:r>
            <a:r>
              <a:rPr lang="es-MX" dirty="0" err="1" smtClean="0"/>
              <a:t>recilinet</a:t>
            </a:r>
            <a:r>
              <a:rPr lang="es-MX" dirty="0" smtClean="0"/>
              <a:t> </a:t>
            </a:r>
            <a:r>
              <a:rPr lang="es-MX" dirty="0" err="1" smtClean="0"/>
              <a:t>lifestyle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21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INTEGRATIVE EMOTION REGULATION TREATMENT </a:t>
            </a:r>
            <a:r>
              <a:rPr lang="es-MX" dirty="0" smtClean="0"/>
              <a:t>PROPOSAL (Reyes, 2012)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Identify</a:t>
            </a:r>
            <a:r>
              <a:rPr lang="es-MX" dirty="0" smtClean="0"/>
              <a:t> </a:t>
            </a:r>
            <a:r>
              <a:rPr lang="es-MX" dirty="0" err="1" smtClean="0"/>
              <a:t>experiential</a:t>
            </a:r>
            <a:r>
              <a:rPr lang="es-MX" dirty="0" smtClean="0"/>
              <a:t> </a:t>
            </a:r>
            <a:r>
              <a:rPr lang="es-MX" dirty="0" err="1"/>
              <a:t>avoidance</a:t>
            </a:r>
            <a:r>
              <a:rPr lang="es-MX" dirty="0"/>
              <a:t> </a:t>
            </a:r>
            <a:r>
              <a:rPr lang="es-MX" dirty="0" err="1" smtClean="0"/>
              <a:t>pattern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spetial</a:t>
            </a:r>
            <a:r>
              <a:rPr lang="es-MX" dirty="0" smtClean="0"/>
              <a:t> </a:t>
            </a:r>
            <a:r>
              <a:rPr lang="es-MX" dirty="0" err="1" smtClean="0"/>
              <a:t>attention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Inefffective</a:t>
            </a:r>
            <a:r>
              <a:rPr lang="es-MX" dirty="0" smtClean="0"/>
              <a:t>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r>
              <a:rPr lang="es-MX" dirty="0" smtClean="0"/>
              <a:t> </a:t>
            </a:r>
            <a:r>
              <a:rPr lang="es-MX" dirty="0" err="1" smtClean="0"/>
              <a:t>strategies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/>
              <a:t>Creative</a:t>
            </a:r>
            <a:r>
              <a:rPr lang="es-MX" dirty="0"/>
              <a:t> </a:t>
            </a:r>
            <a:r>
              <a:rPr lang="es-MX" dirty="0" err="1" smtClean="0"/>
              <a:t>hopelessness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challenge</a:t>
            </a:r>
            <a:r>
              <a:rPr lang="es-MX" dirty="0" smtClean="0"/>
              <a:t> </a:t>
            </a:r>
            <a:r>
              <a:rPr lang="es-MX" dirty="0" err="1"/>
              <a:t>utility</a:t>
            </a:r>
            <a:r>
              <a:rPr lang="es-MX" dirty="0"/>
              <a:t> of </a:t>
            </a:r>
            <a:r>
              <a:rPr lang="es-MX" dirty="0" err="1"/>
              <a:t>ineffective</a:t>
            </a:r>
            <a:r>
              <a:rPr lang="es-MX" dirty="0"/>
              <a:t> </a:t>
            </a:r>
            <a:r>
              <a:rPr lang="es-MX" dirty="0" err="1"/>
              <a:t>emotion</a:t>
            </a:r>
            <a:r>
              <a:rPr lang="es-MX" dirty="0"/>
              <a:t> </a:t>
            </a:r>
            <a:r>
              <a:rPr lang="es-MX" dirty="0" err="1"/>
              <a:t>regulation</a:t>
            </a:r>
            <a:r>
              <a:rPr lang="es-MX" dirty="0"/>
              <a:t> </a:t>
            </a:r>
            <a:r>
              <a:rPr lang="es-MX" dirty="0" err="1" smtClean="0"/>
              <a:t>strategies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Cognitive</a:t>
            </a:r>
            <a:r>
              <a:rPr lang="es-MX" dirty="0" smtClean="0"/>
              <a:t> </a:t>
            </a:r>
            <a:r>
              <a:rPr lang="es-MX" dirty="0" err="1" smtClean="0"/>
              <a:t>defusion</a:t>
            </a:r>
            <a:r>
              <a:rPr lang="es-MX" dirty="0" smtClean="0"/>
              <a:t> and </a:t>
            </a:r>
            <a:r>
              <a:rPr lang="es-MX" dirty="0" err="1" smtClean="0"/>
              <a:t>mindfulness</a:t>
            </a:r>
            <a:r>
              <a:rPr lang="es-MX" dirty="0" smtClean="0"/>
              <a:t> </a:t>
            </a:r>
            <a:r>
              <a:rPr lang="es-MX" dirty="0" err="1" smtClean="0"/>
              <a:t>strategies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facilitate</a:t>
            </a:r>
            <a:r>
              <a:rPr lang="es-MX" dirty="0" smtClean="0"/>
              <a:t>, and as </a:t>
            </a:r>
            <a:r>
              <a:rPr lang="es-MX" dirty="0" err="1" smtClean="0"/>
              <a:t>interoceptive</a:t>
            </a:r>
            <a:r>
              <a:rPr lang="es-MX" dirty="0" smtClean="0"/>
              <a:t> </a:t>
            </a:r>
            <a:r>
              <a:rPr lang="es-MX" dirty="0" err="1" smtClean="0"/>
              <a:t>exposure</a:t>
            </a:r>
            <a:r>
              <a:rPr lang="es-MX" dirty="0" smtClean="0"/>
              <a:t> and </a:t>
            </a:r>
            <a:r>
              <a:rPr lang="es-MX" dirty="0" err="1" smtClean="0"/>
              <a:t>experiential</a:t>
            </a:r>
            <a:r>
              <a:rPr lang="es-MX" dirty="0" smtClean="0"/>
              <a:t> </a:t>
            </a:r>
            <a:r>
              <a:rPr lang="es-MX" dirty="0" err="1" smtClean="0"/>
              <a:t>challenges</a:t>
            </a:r>
            <a:r>
              <a:rPr lang="es-MX" dirty="0" smtClean="0"/>
              <a:t> of </a:t>
            </a:r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rejection</a:t>
            </a:r>
            <a:r>
              <a:rPr lang="es-MX" dirty="0" smtClean="0"/>
              <a:t> </a:t>
            </a:r>
            <a:r>
              <a:rPr lang="es-MX" dirty="0" err="1" smtClean="0"/>
              <a:t>judgements</a:t>
            </a:r>
            <a:r>
              <a:rPr lang="es-MX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Willingness</a:t>
            </a:r>
            <a:r>
              <a:rPr lang="es-MX" dirty="0" smtClean="0"/>
              <a:t> and </a:t>
            </a:r>
            <a:r>
              <a:rPr lang="es-MX" dirty="0" err="1" smtClean="0"/>
              <a:t>acceptance</a:t>
            </a:r>
            <a:r>
              <a:rPr lang="es-MX" dirty="0" smtClean="0"/>
              <a:t> </a:t>
            </a:r>
            <a:r>
              <a:rPr lang="es-MX" dirty="0" err="1" smtClean="0"/>
              <a:t>strategies</a:t>
            </a:r>
            <a:r>
              <a:rPr lang="es-MX" dirty="0"/>
              <a:t> </a:t>
            </a:r>
            <a:r>
              <a:rPr lang="es-MX" dirty="0" smtClean="0"/>
              <a:t>in</a:t>
            </a:r>
            <a:r>
              <a:rPr lang="es-MX" dirty="0" smtClean="0"/>
              <a:t> </a:t>
            </a:r>
            <a:r>
              <a:rPr lang="es-MX" dirty="0" smtClean="0"/>
              <a:t>favor </a:t>
            </a:r>
            <a:r>
              <a:rPr lang="es-MX" dirty="0" smtClean="0"/>
              <a:t>of in </a:t>
            </a:r>
            <a:r>
              <a:rPr lang="es-MX" dirty="0" smtClean="0"/>
              <a:t>vivo </a:t>
            </a:r>
            <a:r>
              <a:rPr lang="es-MX" dirty="0" err="1" smtClean="0"/>
              <a:t>exposure</a:t>
            </a:r>
            <a:r>
              <a:rPr lang="es-MX" dirty="0" smtClean="0"/>
              <a:t> </a:t>
            </a:r>
            <a:r>
              <a:rPr lang="es-MX" dirty="0" err="1" smtClean="0"/>
              <a:t>excercises</a:t>
            </a: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Values</a:t>
            </a:r>
            <a:r>
              <a:rPr lang="es-MX" dirty="0" smtClean="0"/>
              <a:t> </a:t>
            </a:r>
            <a:r>
              <a:rPr lang="es-MX" dirty="0" err="1" smtClean="0"/>
              <a:t>driven</a:t>
            </a:r>
            <a:r>
              <a:rPr lang="es-MX" dirty="0" smtClean="0"/>
              <a:t> </a:t>
            </a:r>
            <a:r>
              <a:rPr lang="es-MX" dirty="0" err="1" smtClean="0"/>
              <a:t>behavioral</a:t>
            </a:r>
            <a:r>
              <a:rPr lang="es-MX" dirty="0" smtClean="0"/>
              <a:t> </a:t>
            </a:r>
            <a:r>
              <a:rPr lang="es-MX" dirty="0" err="1" smtClean="0"/>
              <a:t>activation</a:t>
            </a: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err="1" smtClean="0"/>
              <a:t>Relapse</a:t>
            </a:r>
            <a:r>
              <a:rPr lang="es-MX" dirty="0" smtClean="0"/>
              <a:t> </a:t>
            </a:r>
            <a:r>
              <a:rPr lang="es-MX" dirty="0" err="1" smtClean="0"/>
              <a:t>prevention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1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regulation</a:t>
            </a:r>
            <a:r>
              <a:rPr lang="es-MX" dirty="0" smtClean="0"/>
              <a:t> and </a:t>
            </a:r>
            <a:r>
              <a:rPr lang="es-MX" dirty="0" err="1" smtClean="0"/>
              <a:t>act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ACT </a:t>
            </a:r>
            <a:r>
              <a:rPr lang="es-MX" dirty="0" err="1"/>
              <a:t>core</a:t>
            </a:r>
            <a:r>
              <a:rPr lang="es-MX" dirty="0"/>
              <a:t> </a:t>
            </a:r>
            <a:r>
              <a:rPr lang="es-MX" dirty="0" err="1" smtClean="0"/>
              <a:t>processes</a:t>
            </a:r>
            <a:endParaRPr lang="es-MX" dirty="0"/>
          </a:p>
          <a:p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emotion</a:t>
            </a:r>
            <a:r>
              <a:rPr lang="es-MX" dirty="0"/>
              <a:t>, </a:t>
            </a:r>
            <a:r>
              <a:rPr lang="es-MX" dirty="0" err="1"/>
              <a:t>affect</a:t>
            </a:r>
            <a:r>
              <a:rPr lang="es-MX" dirty="0"/>
              <a:t>, and </a:t>
            </a:r>
            <a:r>
              <a:rPr lang="es-MX" dirty="0" err="1"/>
              <a:t>mood</a:t>
            </a:r>
            <a:r>
              <a:rPr lang="es-MX" dirty="0"/>
              <a:t> </a:t>
            </a:r>
            <a:r>
              <a:rPr lang="es-MX" dirty="0" err="1"/>
              <a:t>regulation</a:t>
            </a:r>
            <a:r>
              <a:rPr lang="es-MX" dirty="0"/>
              <a:t> </a:t>
            </a:r>
            <a:r>
              <a:rPr lang="es-MX" dirty="0" err="1" smtClean="0"/>
              <a:t>perspective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551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EMOTION </a:t>
            </a:r>
            <a:r>
              <a:rPr lang="es-MX" dirty="0" smtClean="0"/>
              <a:t>REGULATION</a:t>
            </a:r>
            <a:br>
              <a:rPr lang="es-MX" dirty="0" smtClean="0"/>
            </a:br>
            <a:r>
              <a:rPr lang="es-MX" dirty="0" smtClean="0"/>
              <a:t>AND DYSREGULATION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sz="800" dirty="0" smtClean="0"/>
          </a:p>
          <a:p>
            <a:pPr algn="just"/>
            <a:r>
              <a:rPr lang="en-US" b="1" dirty="0" smtClean="0"/>
              <a:t>Emotion regulation:</a:t>
            </a:r>
            <a:r>
              <a:rPr lang="en-US" dirty="0" smtClean="0"/>
              <a:t> The </a:t>
            </a:r>
            <a:r>
              <a:rPr lang="en-US" dirty="0"/>
              <a:t>modification of any aspect of an </a:t>
            </a:r>
            <a:r>
              <a:rPr lang="en-US" dirty="0" smtClean="0"/>
              <a:t>emotional </a:t>
            </a:r>
            <a:r>
              <a:rPr lang="en-US" dirty="0" smtClean="0"/>
              <a:t>response (</a:t>
            </a:r>
            <a:r>
              <a:rPr lang="fr-FR" dirty="0" err="1" smtClean="0"/>
              <a:t>Fairholme</a:t>
            </a:r>
            <a:r>
              <a:rPr lang="fr-FR" dirty="0"/>
              <a:t>, </a:t>
            </a:r>
            <a:r>
              <a:rPr lang="fr-FR" dirty="0" smtClean="0"/>
              <a:t>Boisseau, </a:t>
            </a:r>
            <a:r>
              <a:rPr lang="es-MX" dirty="0" err="1" smtClean="0"/>
              <a:t>Ellard</a:t>
            </a:r>
            <a:r>
              <a:rPr lang="es-MX" dirty="0"/>
              <a:t>, </a:t>
            </a:r>
            <a:r>
              <a:rPr lang="es-MX" dirty="0" err="1" smtClean="0"/>
              <a:t>Ehrenreich</a:t>
            </a:r>
            <a:r>
              <a:rPr lang="es-MX" dirty="0" smtClean="0"/>
              <a:t> &amp; </a:t>
            </a:r>
            <a:r>
              <a:rPr lang="es-MX" dirty="0" err="1" smtClean="0"/>
              <a:t>Barlow</a:t>
            </a:r>
            <a:r>
              <a:rPr lang="es-MX" dirty="0" smtClean="0"/>
              <a:t>, 2010</a:t>
            </a:r>
            <a:r>
              <a:rPr lang="en-US" dirty="0" smtClean="0"/>
              <a:t>).</a:t>
            </a:r>
          </a:p>
          <a:p>
            <a:pPr algn="just"/>
            <a:endParaRPr lang="es-MX" sz="800" dirty="0" smtClean="0"/>
          </a:p>
          <a:p>
            <a:pPr algn="just"/>
            <a:endParaRPr lang="es-MX" sz="800" dirty="0"/>
          </a:p>
          <a:p>
            <a:r>
              <a:rPr lang="es-MX" b="1" dirty="0" err="1" smtClean="0"/>
              <a:t>Emotion</a:t>
            </a:r>
            <a:r>
              <a:rPr lang="es-MX" b="1" dirty="0" smtClean="0"/>
              <a:t> </a:t>
            </a:r>
            <a:r>
              <a:rPr lang="es-MX" b="1" dirty="0" err="1" smtClean="0"/>
              <a:t>dysregulation</a:t>
            </a:r>
            <a:r>
              <a:rPr lang="es-MX" dirty="0" smtClean="0"/>
              <a:t>: </a:t>
            </a:r>
            <a:r>
              <a:rPr lang="en-US" dirty="0" smtClean="0"/>
              <a:t>Difficulty </a:t>
            </a:r>
            <a:r>
              <a:rPr lang="en-US" dirty="0"/>
              <a:t>or inability in coping </a:t>
            </a:r>
            <a:r>
              <a:rPr lang="en-US" dirty="0" smtClean="0"/>
              <a:t>emotions</a:t>
            </a:r>
            <a:r>
              <a:rPr lang="en-US" dirty="0"/>
              <a:t>. </a:t>
            </a:r>
            <a:r>
              <a:rPr lang="en-US" dirty="0" smtClean="0"/>
              <a:t>Manifests </a:t>
            </a:r>
            <a:r>
              <a:rPr lang="en-US" dirty="0"/>
              <a:t>as </a:t>
            </a:r>
            <a:r>
              <a:rPr lang="en-US" dirty="0" smtClean="0"/>
              <a:t>and excessive </a:t>
            </a:r>
            <a:r>
              <a:rPr lang="en-US" dirty="0"/>
              <a:t>intensification of </a:t>
            </a:r>
            <a:r>
              <a:rPr lang="en-US" dirty="0" smtClean="0"/>
              <a:t>emotion or </a:t>
            </a:r>
            <a:r>
              <a:rPr lang="en-US" dirty="0"/>
              <a:t>excessive deactivation of </a:t>
            </a:r>
            <a:r>
              <a:rPr lang="en-US" dirty="0" smtClean="0"/>
              <a:t>emotion (Leahy, </a:t>
            </a:r>
            <a:r>
              <a:rPr lang="en-US" dirty="0" err="1" smtClean="0"/>
              <a:t>Tirch</a:t>
            </a:r>
            <a:r>
              <a:rPr lang="en-US" dirty="0" smtClean="0"/>
              <a:t> &amp; Napolitano, 2011).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70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SIMILARITIES TO </a:t>
            </a:r>
            <a:r>
              <a:rPr lang="es-MX" dirty="0" smtClean="0"/>
              <a:t>ACT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457200" y="1679129"/>
            <a:ext cx="4040188" cy="1029791"/>
          </a:xfrm>
        </p:spPr>
        <p:txBody>
          <a:bodyPr>
            <a:normAutofit/>
          </a:bodyPr>
          <a:lstStyle/>
          <a:p>
            <a:r>
              <a:rPr lang="es-MX" dirty="0" smtClean="0"/>
              <a:t>ADAPTATIVE EMOTION REGULATION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es-MX" sz="900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Flexible </a:t>
            </a:r>
            <a:r>
              <a:rPr lang="es-MX" dirty="0" smtClean="0"/>
              <a:t>and </a:t>
            </a:r>
            <a:r>
              <a:rPr lang="es-MX" dirty="0" err="1" smtClean="0"/>
              <a:t>context-sensitive</a:t>
            </a:r>
            <a:r>
              <a:rPr lang="es-MX" dirty="0" smtClean="0"/>
              <a:t>, </a:t>
            </a:r>
            <a:r>
              <a:rPr lang="es-MX" dirty="0" err="1" smtClean="0"/>
              <a:t>congruent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longer term personal goals (</a:t>
            </a:r>
            <a:r>
              <a:rPr lang="en-US" dirty="0" smtClean="0"/>
              <a:t>Barrett, </a:t>
            </a:r>
            <a:r>
              <a:rPr lang="es-MX" dirty="0" err="1" smtClean="0"/>
              <a:t>Gross</a:t>
            </a:r>
            <a:r>
              <a:rPr lang="es-MX" dirty="0"/>
              <a:t>, </a:t>
            </a:r>
            <a:r>
              <a:rPr lang="es-MX" dirty="0" err="1"/>
              <a:t>Christensen</a:t>
            </a:r>
            <a:r>
              <a:rPr lang="es-MX" dirty="0"/>
              <a:t>, &amp; </a:t>
            </a:r>
            <a:r>
              <a:rPr lang="es-MX" dirty="0" err="1"/>
              <a:t>Benvenuto</a:t>
            </a:r>
            <a:r>
              <a:rPr lang="es-MX" dirty="0"/>
              <a:t>, 2001; </a:t>
            </a:r>
            <a:r>
              <a:rPr lang="es-MX" dirty="0" err="1"/>
              <a:t>Linehan</a:t>
            </a:r>
            <a:r>
              <a:rPr lang="es-MX" dirty="0"/>
              <a:t>, 1993; </a:t>
            </a:r>
            <a:r>
              <a:rPr lang="es-MX" dirty="0" err="1" smtClean="0"/>
              <a:t>McEwen</a:t>
            </a:r>
            <a:r>
              <a:rPr lang="es-MX" dirty="0" smtClean="0"/>
              <a:t>, </a:t>
            </a:r>
            <a:r>
              <a:rPr lang="en-US" dirty="0" smtClean="0"/>
              <a:t>2003).</a:t>
            </a:r>
          </a:p>
          <a:p>
            <a:pPr algn="just"/>
            <a:endParaRPr lang="en-US" sz="900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79129"/>
            <a:ext cx="4041775" cy="1173807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PSYCHOLOGYCAL FLEXIBILITY</a:t>
            </a:r>
          </a:p>
          <a:p>
            <a:r>
              <a:rPr lang="es-MX" dirty="0" smtClean="0"/>
              <a:t>(</a:t>
            </a:r>
            <a:r>
              <a:rPr lang="es-MX" dirty="0" err="1" smtClean="0"/>
              <a:t>Dahl</a:t>
            </a:r>
            <a:r>
              <a:rPr lang="es-MX" dirty="0" smtClean="0"/>
              <a:t>, </a:t>
            </a:r>
            <a:r>
              <a:rPr lang="es-MX" dirty="0" err="1" smtClean="0"/>
              <a:t>Plumb</a:t>
            </a:r>
            <a:r>
              <a:rPr lang="es-MX" dirty="0" smtClean="0"/>
              <a:t>, Stewart &amp; </a:t>
            </a:r>
            <a:r>
              <a:rPr lang="es-MX" dirty="0" err="1" smtClean="0"/>
              <a:t>Lundgren</a:t>
            </a:r>
            <a:r>
              <a:rPr lang="es-MX" dirty="0" smtClean="0"/>
              <a:t>, 2009)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9512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smtClean="0"/>
              <a:t>Repertoires </a:t>
            </a:r>
            <a:r>
              <a:rPr lang="en-US" dirty="0"/>
              <a:t>of behavior that move the person in valued </a:t>
            </a:r>
            <a:r>
              <a:rPr lang="en-US" dirty="0" smtClean="0"/>
              <a:t>directions while contacting </a:t>
            </a:r>
            <a:r>
              <a:rPr lang="en-US" dirty="0"/>
              <a:t>the present </a:t>
            </a:r>
            <a:r>
              <a:rPr lang="en-US" dirty="0" smtClean="0"/>
              <a:t>moment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92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SIMILARITIES</a:t>
            </a:r>
            <a:br>
              <a:rPr lang="es-MX" dirty="0"/>
            </a:br>
            <a:r>
              <a:rPr lang="es-MX" dirty="0"/>
              <a:t>TO ACT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245815"/>
          </a:xfrm>
        </p:spPr>
        <p:txBody>
          <a:bodyPr>
            <a:noAutofit/>
          </a:bodyPr>
          <a:lstStyle/>
          <a:p>
            <a:r>
              <a:rPr lang="es-MX" dirty="0" smtClean="0"/>
              <a:t>MALADAPTATIVE EMOTION REGULATION (Werner &amp; </a:t>
            </a:r>
            <a:r>
              <a:rPr lang="es-MX" dirty="0" err="1" smtClean="0"/>
              <a:t>Gross</a:t>
            </a:r>
            <a:r>
              <a:rPr lang="es-MX" dirty="0" smtClean="0"/>
              <a:t>, 2010)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endParaRPr lang="es-MX" sz="900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dirty="0" smtClean="0"/>
              <a:t>Does </a:t>
            </a:r>
            <a:r>
              <a:rPr lang="en-US" dirty="0"/>
              <a:t>not change the </a:t>
            </a:r>
            <a:r>
              <a:rPr lang="en-US" dirty="0" smtClean="0"/>
              <a:t>emotional response </a:t>
            </a:r>
            <a:r>
              <a:rPr lang="en-US" dirty="0"/>
              <a:t>in the desired way </a:t>
            </a:r>
            <a:r>
              <a:rPr lang="en-US" dirty="0" smtClean="0"/>
              <a:t>or when the </a:t>
            </a:r>
            <a:r>
              <a:rPr lang="en-US" dirty="0"/>
              <a:t>long-term costs </a:t>
            </a:r>
            <a:r>
              <a:rPr lang="en-US" dirty="0" smtClean="0"/>
              <a:t>outweigh </a:t>
            </a:r>
            <a:r>
              <a:rPr lang="en-US" dirty="0" smtClean="0"/>
              <a:t>the </a:t>
            </a:r>
            <a:r>
              <a:rPr lang="en-US" dirty="0"/>
              <a:t>benefits of short-term changes in </a:t>
            </a:r>
            <a:r>
              <a:rPr lang="en-US" dirty="0" smtClean="0"/>
              <a:t>emotion</a:t>
            </a:r>
            <a:r>
              <a:rPr lang="es-MX" dirty="0" smtClean="0"/>
              <a:t>.</a:t>
            </a:r>
            <a:endParaRPr lang="en-US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317823"/>
          </a:xfrm>
        </p:spPr>
        <p:txBody>
          <a:bodyPr>
            <a:noAutofit/>
          </a:bodyPr>
          <a:lstStyle/>
          <a:p>
            <a:r>
              <a:rPr lang="es-MX" dirty="0" smtClean="0"/>
              <a:t>EXPERIENTIAL </a:t>
            </a:r>
            <a:r>
              <a:rPr lang="es-MX" dirty="0" smtClean="0"/>
              <a:t>AVOIDANCE (Hayes</a:t>
            </a:r>
            <a:r>
              <a:rPr lang="es-MX" dirty="0" smtClean="0"/>
              <a:t>, </a:t>
            </a:r>
            <a:r>
              <a:rPr lang="es-MX" dirty="0" err="1" smtClean="0"/>
              <a:t>Strosahl</a:t>
            </a:r>
            <a:r>
              <a:rPr lang="es-MX" dirty="0" smtClean="0"/>
              <a:t> &amp; Wilson, 1999)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s-MX" sz="1000" dirty="0" smtClean="0"/>
          </a:p>
          <a:p>
            <a:endParaRPr lang="es-MX" dirty="0" smtClean="0"/>
          </a:p>
          <a:p>
            <a:endParaRPr lang="es-MX" dirty="0" smtClean="0"/>
          </a:p>
          <a:p>
            <a:pPr algn="just"/>
            <a:r>
              <a:rPr lang="es-MX" dirty="0" err="1" smtClean="0"/>
              <a:t>Tendency</a:t>
            </a:r>
            <a:r>
              <a:rPr lang="es-MX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escape or avoid private </a:t>
            </a:r>
            <a:r>
              <a:rPr lang="en-US" dirty="0" smtClean="0"/>
              <a:t>experiences even </a:t>
            </a:r>
            <a:r>
              <a:rPr lang="en-US" dirty="0"/>
              <a:t>when doing so is futile </a:t>
            </a:r>
            <a:r>
              <a:rPr lang="en-US" dirty="0" smtClean="0"/>
              <a:t>or interferes </a:t>
            </a:r>
            <a:r>
              <a:rPr lang="en-US" dirty="0"/>
              <a:t>with valued </a:t>
            </a:r>
            <a:r>
              <a:rPr lang="en-US" dirty="0" smtClean="0"/>
              <a:t>actions.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83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r>
              <a:rPr lang="es-MX" sz="3600" dirty="0" smtClean="0"/>
              <a:t>TRANSDIAGNOSTIC MALADAPTATIVE EMOTION REGULATION </a:t>
            </a:r>
            <a:r>
              <a:rPr lang="es-MX" sz="3600" dirty="0" smtClean="0"/>
              <a:t>STRATEGIES</a:t>
            </a:r>
            <a:br>
              <a:rPr lang="es-MX" sz="3600" dirty="0" smtClean="0"/>
            </a:br>
            <a:r>
              <a:rPr lang="es-MX" sz="3600" dirty="0" smtClean="0"/>
              <a:t>(Werner &amp; </a:t>
            </a:r>
            <a:r>
              <a:rPr lang="es-MX" sz="3600" dirty="0" err="1" smtClean="0"/>
              <a:t>Gross</a:t>
            </a:r>
            <a:r>
              <a:rPr lang="es-MX" sz="3600" dirty="0" smtClean="0"/>
              <a:t>, 2010)</a:t>
            </a:r>
            <a:endParaRPr lang="es-MX" sz="360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925144"/>
          </a:xfrm>
        </p:spPr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endParaRPr lang="es-MX" sz="1500" dirty="0" smtClean="0"/>
          </a:p>
          <a:p>
            <a:r>
              <a:rPr lang="es-MX" dirty="0" err="1" smtClean="0"/>
              <a:t>Situational</a:t>
            </a:r>
            <a:r>
              <a:rPr lang="es-MX" dirty="0" smtClean="0"/>
              <a:t> </a:t>
            </a:r>
            <a:r>
              <a:rPr lang="es-MX" dirty="0" err="1" smtClean="0"/>
              <a:t>avoidance</a:t>
            </a:r>
            <a:endParaRPr lang="es-MX" dirty="0" smtClean="0"/>
          </a:p>
          <a:p>
            <a:endParaRPr lang="es-MX" sz="900" dirty="0" smtClean="0"/>
          </a:p>
          <a:p>
            <a:r>
              <a:rPr lang="es-MX" dirty="0" smtClean="0"/>
              <a:t>Safety and control </a:t>
            </a:r>
            <a:r>
              <a:rPr lang="es-MX" dirty="0" err="1" smtClean="0"/>
              <a:t>behaviors</a:t>
            </a:r>
            <a:endParaRPr lang="es-MX" dirty="0" smtClean="0"/>
          </a:p>
          <a:p>
            <a:endParaRPr lang="es-MX" sz="900" dirty="0" smtClean="0"/>
          </a:p>
          <a:p>
            <a:r>
              <a:rPr lang="es-MX" dirty="0" err="1" smtClean="0"/>
              <a:t>Treat</a:t>
            </a:r>
            <a:r>
              <a:rPr lang="es-MX" dirty="0" smtClean="0"/>
              <a:t> </a:t>
            </a:r>
            <a:r>
              <a:rPr lang="es-MX" dirty="0" err="1" smtClean="0"/>
              <a:t>monitoring</a:t>
            </a:r>
            <a:endParaRPr lang="es-MX" dirty="0" smtClean="0"/>
          </a:p>
          <a:p>
            <a:endParaRPr lang="es-MX" sz="900" dirty="0" smtClean="0"/>
          </a:p>
          <a:p>
            <a:r>
              <a:rPr lang="es-MX" dirty="0" err="1" smtClean="0"/>
              <a:t>Thought</a:t>
            </a:r>
            <a:r>
              <a:rPr lang="es-MX" dirty="0" smtClean="0"/>
              <a:t> </a:t>
            </a:r>
            <a:r>
              <a:rPr lang="es-MX" dirty="0" err="1" smtClean="0"/>
              <a:t>supression</a:t>
            </a:r>
            <a:r>
              <a:rPr lang="es-MX" dirty="0" smtClean="0"/>
              <a:t> and </a:t>
            </a:r>
            <a:r>
              <a:rPr lang="es-MX" dirty="0" err="1" smtClean="0"/>
              <a:t>Distraction</a:t>
            </a:r>
            <a:endParaRPr lang="es-MX" dirty="0" smtClean="0"/>
          </a:p>
          <a:p>
            <a:endParaRPr lang="es-MX" sz="1000" dirty="0" smtClean="0"/>
          </a:p>
          <a:p>
            <a:r>
              <a:rPr lang="es-MX" dirty="0" err="1" smtClean="0"/>
              <a:t>Rumination</a:t>
            </a:r>
            <a:r>
              <a:rPr lang="es-MX" dirty="0" smtClean="0"/>
              <a:t> </a:t>
            </a:r>
            <a:r>
              <a:rPr lang="es-MX" dirty="0" smtClean="0"/>
              <a:t>and </a:t>
            </a:r>
            <a:r>
              <a:rPr lang="es-MX" dirty="0" err="1" smtClean="0"/>
              <a:t>Worry</a:t>
            </a:r>
            <a:endParaRPr lang="es-MX" dirty="0" smtClean="0"/>
          </a:p>
          <a:p>
            <a:endParaRPr lang="es-MX" sz="1100" dirty="0" smtClean="0"/>
          </a:p>
          <a:p>
            <a:r>
              <a:rPr lang="es-MX" dirty="0" err="1" smtClean="0"/>
              <a:t>Expressive</a:t>
            </a:r>
            <a:r>
              <a:rPr lang="es-MX" dirty="0" smtClean="0"/>
              <a:t> 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inhibition</a:t>
            </a:r>
            <a:endParaRPr lang="es-MX" dirty="0" smtClean="0"/>
          </a:p>
          <a:p>
            <a:endParaRPr lang="es-MX" sz="1100" dirty="0" smtClean="0"/>
          </a:p>
          <a:p>
            <a:r>
              <a:rPr lang="es-MX" dirty="0" err="1" smtClean="0"/>
              <a:t>Impulsive</a:t>
            </a:r>
            <a:r>
              <a:rPr lang="es-MX" dirty="0" smtClean="0"/>
              <a:t> </a:t>
            </a:r>
            <a:r>
              <a:rPr lang="es-MX" dirty="0" err="1" smtClean="0"/>
              <a:t>emotional</a:t>
            </a:r>
            <a:r>
              <a:rPr lang="es-MX" dirty="0" smtClean="0"/>
              <a:t> </a:t>
            </a:r>
            <a:r>
              <a:rPr lang="es-MX" dirty="0" err="1" smtClean="0"/>
              <a:t>driven</a:t>
            </a:r>
            <a:r>
              <a:rPr lang="es-MX" dirty="0" smtClean="0"/>
              <a:t> </a:t>
            </a:r>
            <a:r>
              <a:rPr lang="es-MX" dirty="0" err="1" smtClean="0"/>
              <a:t>behaviors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0548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Emotion</a:t>
            </a:r>
            <a:r>
              <a:rPr lang="es-MX" dirty="0" smtClean="0"/>
              <a:t> </a:t>
            </a:r>
            <a:r>
              <a:rPr lang="es-MX" dirty="0" err="1" smtClean="0"/>
              <a:t>models</a:t>
            </a:r>
            <a:r>
              <a:rPr lang="es-MX" dirty="0" smtClean="0"/>
              <a:t> and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clinical</a:t>
            </a:r>
            <a:r>
              <a:rPr lang="es-MX" dirty="0" smtClean="0"/>
              <a:t> </a:t>
            </a:r>
            <a:r>
              <a:rPr lang="es-MX" dirty="0" err="1" smtClean="0"/>
              <a:t>implications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ACT </a:t>
            </a:r>
            <a:r>
              <a:rPr lang="es-MX" dirty="0" err="1"/>
              <a:t>core</a:t>
            </a:r>
            <a:r>
              <a:rPr lang="es-MX" dirty="0"/>
              <a:t> </a:t>
            </a:r>
            <a:r>
              <a:rPr lang="es-MX" dirty="0" err="1" smtClean="0"/>
              <a:t>processes</a:t>
            </a:r>
            <a:endParaRPr lang="es-MX" dirty="0"/>
          </a:p>
          <a:p>
            <a:r>
              <a:rPr lang="es-MX" dirty="0" err="1" smtClean="0"/>
              <a:t>from</a:t>
            </a:r>
            <a:r>
              <a:rPr lang="es-MX" dirty="0" smtClean="0"/>
              <a:t>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emotion</a:t>
            </a:r>
            <a:r>
              <a:rPr lang="es-MX" dirty="0"/>
              <a:t>, </a:t>
            </a:r>
            <a:r>
              <a:rPr lang="es-MX" dirty="0" err="1"/>
              <a:t>affect</a:t>
            </a:r>
            <a:r>
              <a:rPr lang="es-MX" dirty="0"/>
              <a:t>, and </a:t>
            </a:r>
            <a:r>
              <a:rPr lang="es-MX" dirty="0" err="1"/>
              <a:t>mood</a:t>
            </a:r>
            <a:r>
              <a:rPr lang="es-MX" dirty="0"/>
              <a:t> </a:t>
            </a:r>
            <a:r>
              <a:rPr lang="es-MX" dirty="0" err="1"/>
              <a:t>regulation</a:t>
            </a:r>
            <a:r>
              <a:rPr lang="es-MX" dirty="0"/>
              <a:t> </a:t>
            </a:r>
            <a:r>
              <a:rPr lang="es-MX" dirty="0" err="1" smtClean="0"/>
              <a:t>perspective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85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DISCRETE EMOTION MODELS</a:t>
            </a:r>
            <a:br>
              <a:rPr lang="es-MX" dirty="0" smtClean="0"/>
            </a:br>
            <a:r>
              <a:rPr lang="es-MX" dirty="0" smtClean="0"/>
              <a:t>BASIC IDEA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sz="1600" dirty="0" smtClean="0"/>
          </a:p>
          <a:p>
            <a:pPr algn="just"/>
            <a:r>
              <a:rPr lang="en-US" dirty="0" smtClean="0"/>
              <a:t>Emotions </a:t>
            </a:r>
            <a:r>
              <a:rPr lang="en-US" dirty="0"/>
              <a:t>are </a:t>
            </a:r>
            <a:r>
              <a:rPr lang="en-US" dirty="0" smtClean="0"/>
              <a:t>governed by </a:t>
            </a:r>
            <a:r>
              <a:rPr lang="en-US" dirty="0"/>
              <a:t>two </a:t>
            </a:r>
            <a:r>
              <a:rPr lang="en-US" dirty="0" smtClean="0"/>
              <a:t>distinct but partially </a:t>
            </a:r>
            <a:r>
              <a:rPr lang="en-US" dirty="0"/>
              <a:t>communicating </a:t>
            </a:r>
            <a:r>
              <a:rPr lang="en-US" dirty="0" smtClean="0"/>
              <a:t>systems</a:t>
            </a:r>
            <a:r>
              <a:rPr lang="es-MX" dirty="0" smtClean="0"/>
              <a:t> </a:t>
            </a:r>
            <a:r>
              <a:rPr lang="es-MX" dirty="0"/>
              <a:t>(</a:t>
            </a:r>
            <a:r>
              <a:rPr lang="en-US" dirty="0"/>
              <a:t>Gross &amp; Muñoz, 1995; </a:t>
            </a:r>
            <a:r>
              <a:rPr lang="en-US" dirty="0" err="1"/>
              <a:t>Levenson</a:t>
            </a:r>
            <a:r>
              <a:rPr lang="en-US" dirty="0"/>
              <a:t>, 1994</a:t>
            </a:r>
            <a:r>
              <a:rPr lang="en-US" dirty="0" smtClean="0"/>
              <a:t>).</a:t>
            </a:r>
          </a:p>
          <a:p>
            <a:pPr algn="just"/>
            <a:endParaRPr lang="en-US" sz="900" dirty="0" smtClean="0"/>
          </a:p>
          <a:p>
            <a:pPr lvl="1" algn="just"/>
            <a:r>
              <a:rPr lang="en-US" b="1" dirty="0" smtClean="0"/>
              <a:t>C</a:t>
            </a:r>
            <a:r>
              <a:rPr lang="en-US" b="1" i="1" dirty="0" smtClean="0"/>
              <a:t>ore system: </a:t>
            </a:r>
            <a:r>
              <a:rPr lang="en-US" dirty="0" smtClean="0"/>
              <a:t>Automatic, rigid and relatively insensitive to </a:t>
            </a:r>
            <a:r>
              <a:rPr lang="en-US" dirty="0" smtClean="0"/>
              <a:t>learning</a:t>
            </a:r>
            <a:r>
              <a:rPr lang="es-MX" dirty="0" smtClean="0"/>
              <a:t>. </a:t>
            </a:r>
            <a:r>
              <a:rPr lang="en-US" dirty="0" smtClean="0"/>
              <a:t>Designed </a:t>
            </a:r>
            <a:r>
              <a:rPr lang="en-US" dirty="0"/>
              <a:t>to accomplish evolutionarily adaptive </a:t>
            </a:r>
            <a:r>
              <a:rPr lang="en-US" dirty="0" smtClean="0"/>
              <a:t>functions</a:t>
            </a:r>
            <a:r>
              <a:rPr lang="en-US" dirty="0" smtClean="0"/>
              <a:t>.</a:t>
            </a:r>
          </a:p>
          <a:p>
            <a:pPr lvl="1" algn="just"/>
            <a:endParaRPr lang="en-US" sz="1000" dirty="0" smtClean="0"/>
          </a:p>
          <a:p>
            <a:pPr lvl="1" algn="just"/>
            <a:r>
              <a:rPr lang="en-US" b="1" i="1" dirty="0" smtClean="0"/>
              <a:t>Control </a:t>
            </a:r>
            <a:r>
              <a:rPr lang="en-US" b="1" i="1" dirty="0" smtClean="0"/>
              <a:t>system: </a:t>
            </a:r>
            <a:r>
              <a:rPr lang="en-US" dirty="0" smtClean="0"/>
              <a:t>Voluntary, flexible and sensitive to </a:t>
            </a:r>
            <a:r>
              <a:rPr lang="en-US" dirty="0" smtClean="0"/>
              <a:t>learning.</a:t>
            </a:r>
          </a:p>
          <a:p>
            <a:pPr lvl="1" algn="just"/>
            <a:r>
              <a:rPr lang="en-US" dirty="0" smtClean="0"/>
              <a:t>Indirectly </a:t>
            </a:r>
            <a:r>
              <a:rPr lang="en-US" dirty="0" smtClean="0"/>
              <a:t>regulates </a:t>
            </a:r>
            <a:r>
              <a:rPr lang="en-US" dirty="0"/>
              <a:t>the </a:t>
            </a:r>
            <a:r>
              <a:rPr lang="en-US" dirty="0" smtClean="0"/>
              <a:t>activity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s-MX" dirty="0" err="1" smtClean="0"/>
              <a:t>core</a:t>
            </a:r>
            <a:r>
              <a:rPr lang="es-MX" dirty="0" smtClean="0"/>
              <a:t> </a:t>
            </a:r>
            <a:r>
              <a:rPr lang="es-MX" dirty="0" err="1" smtClean="0"/>
              <a:t>system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n-US" dirty="0" smtClean="0"/>
              <a:t>manipulating </a:t>
            </a:r>
            <a:r>
              <a:rPr lang="en-US" dirty="0" smtClean="0"/>
              <a:t>attention </a:t>
            </a:r>
            <a:r>
              <a:rPr lang="en-US" dirty="0" smtClean="0"/>
              <a:t>or </a:t>
            </a:r>
            <a:r>
              <a:rPr lang="en-US" dirty="0" smtClean="0"/>
              <a:t>regulating overt responses </a:t>
            </a:r>
            <a:r>
              <a:rPr lang="es-MX" dirty="0"/>
              <a:t>(</a:t>
            </a:r>
            <a:r>
              <a:rPr lang="es-MX" dirty="0" err="1"/>
              <a:t>Levenson</a:t>
            </a:r>
            <a:r>
              <a:rPr lang="es-MX" dirty="0"/>
              <a:t>, 1999</a:t>
            </a:r>
            <a:r>
              <a:rPr lang="es-MX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393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1152</Words>
  <Application>Microsoft Office PowerPoint</Application>
  <PresentationFormat>Presentación en pantalla (4:3)</PresentationFormat>
  <Paragraphs>208</Paragraphs>
  <Slides>21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Tema de Office</vt:lpstr>
      <vt:lpstr>CorelDRAW</vt:lpstr>
      <vt:lpstr>ACT core processes from an emotion, affect, and mood regulation perspective</vt:lpstr>
      <vt:lpstr>PAPER OBJECTIVES</vt:lpstr>
      <vt:lpstr>Emotion regulation and act</vt:lpstr>
      <vt:lpstr>EMOTION REGULATION AND DYSREGULATION </vt:lpstr>
      <vt:lpstr>SIMILARITIES TO ACT</vt:lpstr>
      <vt:lpstr>SIMILARITIES TO ACT</vt:lpstr>
      <vt:lpstr>TRANSDIAGNOSTIC MALADAPTATIVE EMOTION REGULATION STRATEGIES (Werner &amp; Gross, 2010)</vt:lpstr>
      <vt:lpstr>Emotion models and their clinical implications</vt:lpstr>
      <vt:lpstr>DISCRETE EMOTION MODELS BASIC IDEA</vt:lpstr>
      <vt:lpstr>DISCRETE EMOTION MODELS -CLINICAL IMPLICATIONS-</vt:lpstr>
      <vt:lpstr>DIMENSIONAL EMOTION MODELS BASIC IDEA 1</vt:lpstr>
      <vt:lpstr>DIMENSIONAL EMOTION MODELS BASIC IDEA 2</vt:lpstr>
      <vt:lpstr>DIMENSIONAL EMOTION MODELS -CLINICAL IMPLICATIONS-</vt:lpstr>
      <vt:lpstr>ASSOCIATIONISTIC MODELS BASIC IDEA</vt:lpstr>
      <vt:lpstr>ASSOCIATIONISTIC MODELS -CLINICAL IMPLICATIONS-</vt:lpstr>
      <vt:lpstr>Act change mecanisms and emotion disregulation treatment</vt:lpstr>
      <vt:lpstr>ACT CHANGE MECANISMS</vt:lpstr>
      <vt:lpstr>ACCEPTANCE &amp; MINDFULNESS STRATEGIES</vt:lpstr>
      <vt:lpstr>COMMITMENT STRATEGIES</vt:lpstr>
      <vt:lpstr>CONCLUSIONS -ACT-</vt:lpstr>
      <vt:lpstr>INTEGRATIVE EMOTION REGULATION TREATMENT PROPOSAL (Reyes, 2012)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kilwala</dc:creator>
  <cp:lastModifiedBy>Kilwala</cp:lastModifiedBy>
  <cp:revision>203</cp:revision>
  <dcterms:created xsi:type="dcterms:W3CDTF">2011-06-09T14:18:06Z</dcterms:created>
  <dcterms:modified xsi:type="dcterms:W3CDTF">2013-06-19T19:08:30Z</dcterms:modified>
</cp:coreProperties>
</file>